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356" r:id="rId3"/>
    <p:sldId id="357" r:id="rId4"/>
    <p:sldId id="289" r:id="rId5"/>
    <p:sldId id="326" r:id="rId6"/>
    <p:sldId id="293" r:id="rId7"/>
    <p:sldId id="354" r:id="rId8"/>
    <p:sldId id="299" r:id="rId9"/>
    <p:sldId id="353" r:id="rId10"/>
    <p:sldId id="267" r:id="rId11"/>
    <p:sldId id="291" r:id="rId12"/>
    <p:sldId id="295" r:id="rId13"/>
    <p:sldId id="282" r:id="rId14"/>
    <p:sldId id="278" r:id="rId15"/>
    <p:sldId id="279" r:id="rId16"/>
    <p:sldId id="300" r:id="rId17"/>
    <p:sldId id="346" r:id="rId18"/>
    <p:sldId id="257" r:id="rId19"/>
    <p:sldId id="359" r:id="rId20"/>
    <p:sldId id="258" r:id="rId21"/>
    <p:sldId id="301" r:id="rId22"/>
    <p:sldId id="298" r:id="rId23"/>
    <p:sldId id="296" r:id="rId24"/>
    <p:sldId id="333" r:id="rId25"/>
    <p:sldId id="334" r:id="rId26"/>
    <p:sldId id="336" r:id="rId27"/>
    <p:sldId id="355" r:id="rId28"/>
    <p:sldId id="261" r:id="rId29"/>
    <p:sldId id="280" r:id="rId30"/>
    <p:sldId id="349" r:id="rId31"/>
    <p:sldId id="292" r:id="rId32"/>
    <p:sldId id="275" r:id="rId33"/>
    <p:sldId id="294" r:id="rId34"/>
    <p:sldId id="345" r:id="rId35"/>
    <p:sldId id="351" r:id="rId36"/>
    <p:sldId id="281" r:id="rId37"/>
    <p:sldId id="286" r:id="rId38"/>
    <p:sldId id="337" r:id="rId39"/>
    <p:sldId id="287" r:id="rId40"/>
    <p:sldId id="350" r:id="rId41"/>
    <p:sldId id="352" r:id="rId42"/>
    <p:sldId id="288" r:id="rId43"/>
    <p:sldId id="35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50" autoAdjust="0"/>
    <p:restoredTop sz="88889"/>
  </p:normalViewPr>
  <p:slideViewPr>
    <p:cSldViewPr snapToGrid="0" snapToObjects="1">
      <p:cViewPr varScale="1">
        <p:scale>
          <a:sx n="93" d="100"/>
          <a:sy n="93" d="100"/>
        </p:scale>
        <p:origin x="1152" y="20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DD2997-9EC7-44C1-B8C7-2120DA4CD267}" type="doc">
      <dgm:prSet loTypeId="urn:microsoft.com/office/officeart/2016/7/layout/BasicProcessNew" loCatId="process" qsTypeId="urn:microsoft.com/office/officeart/2005/8/quickstyle/simple4" qsCatId="simple" csTypeId="urn:microsoft.com/office/officeart/2005/8/colors/colorful2" csCatId="colorful" phldr="1"/>
      <dgm:spPr/>
      <dgm:t>
        <a:bodyPr/>
        <a:lstStyle/>
        <a:p>
          <a:endParaRPr lang="en-US"/>
        </a:p>
      </dgm:t>
    </dgm:pt>
    <dgm:pt modelId="{F5F23019-20EE-4C44-8BD5-B321CB64D8FC}">
      <dgm:prSet custT="1"/>
      <dgm:spPr/>
      <dgm:t>
        <a:bodyPr/>
        <a:lstStyle/>
        <a:p>
          <a:r>
            <a:rPr lang="en-US" sz="1800" dirty="0"/>
            <a:t>3,000 hours of clinical practice hours, which may include clinical instructional hours, within the 5 years immediately preceding the application request</a:t>
          </a:r>
        </a:p>
      </dgm:t>
    </dgm:pt>
    <dgm:pt modelId="{82EFF127-B3F8-4A33-84C2-001BFFAB2F48}" type="parTrans" cxnId="{15F2D579-40B2-425D-9870-AD591158CD32}">
      <dgm:prSet/>
      <dgm:spPr/>
      <dgm:t>
        <a:bodyPr/>
        <a:lstStyle/>
        <a:p>
          <a:endParaRPr lang="en-US"/>
        </a:p>
      </dgm:t>
    </dgm:pt>
    <dgm:pt modelId="{1622678F-79E9-4A3F-A12D-EC87CB250B54}" type="sibTrans" cxnId="{15F2D579-40B2-425D-9870-AD591158CD32}">
      <dgm:prSet/>
      <dgm:spPr/>
      <dgm:t>
        <a:bodyPr/>
        <a:lstStyle/>
        <a:p>
          <a:endParaRPr lang="en-US"/>
        </a:p>
      </dgm:t>
    </dgm:pt>
    <dgm:pt modelId="{DC0C0CFF-55B8-4197-A8D5-71C18EA1FDDF}">
      <dgm:prSet custT="1"/>
      <dgm:spPr/>
      <dgm:t>
        <a:bodyPr/>
        <a:lstStyle/>
        <a:p>
          <a:r>
            <a:rPr lang="en-US" sz="2000" dirty="0"/>
            <a:t>CNMs must have a written patient transfer agreement with a hospital and a written referral agreement with a physician to engage in nurse midwifery.</a:t>
          </a:r>
        </a:p>
      </dgm:t>
    </dgm:pt>
    <dgm:pt modelId="{8339E7C4-6577-44B2-9CE1-77A81E9E05BF}" type="parTrans" cxnId="{924BFC9E-DA73-446C-8DED-D053F312D626}">
      <dgm:prSet/>
      <dgm:spPr/>
      <dgm:t>
        <a:bodyPr/>
        <a:lstStyle/>
        <a:p>
          <a:endParaRPr lang="en-US"/>
        </a:p>
      </dgm:t>
    </dgm:pt>
    <dgm:pt modelId="{CCF709F9-1054-47A7-85A8-33251F4D1515}" type="sibTrans" cxnId="{924BFC9E-DA73-446C-8DED-D053F312D626}">
      <dgm:prSet/>
      <dgm:spPr/>
      <dgm:t>
        <a:bodyPr/>
        <a:lstStyle/>
        <a:p>
          <a:endParaRPr lang="en-US"/>
        </a:p>
      </dgm:t>
    </dgm:pt>
    <dgm:pt modelId="{570946A7-3C7A-0943-BA81-5B9DBAE6D91B}">
      <dgm:prSet custT="1"/>
      <dgm:spPr/>
      <dgm:t>
        <a:bodyPr/>
        <a:lstStyle/>
        <a:p>
          <a:r>
            <a:rPr lang="en-US" sz="1800" dirty="0"/>
            <a:t>3 graduate-level semester hours, or the equivalent, in BOTH </a:t>
          </a:r>
          <a:r>
            <a:rPr lang="en-US" sz="1800" u="sng" dirty="0"/>
            <a:t>differential diagnosis</a:t>
          </a:r>
          <a:r>
            <a:rPr lang="en-US" sz="1800" dirty="0"/>
            <a:t> AND </a:t>
          </a:r>
          <a:r>
            <a:rPr lang="en-US" sz="1800" u="sng" dirty="0"/>
            <a:t>Pharmacology </a:t>
          </a:r>
          <a:r>
            <a:rPr lang="en-US" sz="1800" dirty="0"/>
            <a:t>within the 5 years immediately preceding the application request, or equivalent (45 Continuing Education credits) </a:t>
          </a:r>
        </a:p>
      </dgm:t>
    </dgm:pt>
    <dgm:pt modelId="{9E686675-4277-204E-9275-3EE9C06EF343}" type="parTrans" cxnId="{6F74363A-9B0D-F54B-930E-23F4BEA63801}">
      <dgm:prSet/>
      <dgm:spPr/>
      <dgm:t>
        <a:bodyPr/>
        <a:lstStyle/>
        <a:p>
          <a:endParaRPr lang="en-US"/>
        </a:p>
      </dgm:t>
    </dgm:pt>
    <dgm:pt modelId="{000D3BE5-C5E1-F84D-811E-F23894FDEE2C}" type="sibTrans" cxnId="{6F74363A-9B0D-F54B-930E-23F4BEA63801}">
      <dgm:prSet/>
      <dgm:spPr/>
      <dgm:t>
        <a:bodyPr/>
        <a:lstStyle/>
        <a:p>
          <a:endParaRPr lang="en-US"/>
        </a:p>
      </dgm:t>
    </dgm:pt>
    <dgm:pt modelId="{3063C041-D9A2-D045-8B6D-3A05837AE41C}">
      <dgm:prSet custT="1"/>
      <dgm:spPr/>
      <dgm:t>
        <a:bodyPr/>
        <a:lstStyle/>
        <a:p>
          <a:r>
            <a:rPr lang="en-US" sz="1800" dirty="0"/>
            <a:t>Must obtain and maintain professional liability coverage (malpractice insurance) in the amount of at least 100k per claim / 300k aggregate </a:t>
          </a:r>
          <a:r>
            <a:rPr lang="en-US" sz="1800" b="1" u="sng" dirty="0"/>
            <a:t>or</a:t>
          </a:r>
          <a:r>
            <a:rPr lang="en-US" sz="1800" dirty="0"/>
            <a:t> obtain and maintain an irrevocable letter of credit in the amount of at least 100k per claim / 300k aggregate</a:t>
          </a:r>
        </a:p>
      </dgm:t>
    </dgm:pt>
    <dgm:pt modelId="{EA43EB33-9F26-7347-AE7E-F5199E0728E9}" type="parTrans" cxnId="{519F0537-13E0-8449-B367-07C2CFE970D1}">
      <dgm:prSet/>
      <dgm:spPr/>
      <dgm:t>
        <a:bodyPr/>
        <a:lstStyle/>
        <a:p>
          <a:endParaRPr lang="en-US"/>
        </a:p>
      </dgm:t>
    </dgm:pt>
    <dgm:pt modelId="{A697D9A3-0BBE-8841-AE6A-E3DC8CA3D415}" type="sibTrans" cxnId="{519F0537-13E0-8449-B367-07C2CFE970D1}">
      <dgm:prSet/>
      <dgm:spPr/>
      <dgm:t>
        <a:bodyPr/>
        <a:lstStyle/>
        <a:p>
          <a:endParaRPr lang="en-US"/>
        </a:p>
      </dgm:t>
    </dgm:pt>
    <dgm:pt modelId="{A8C97906-7D3C-1C41-BFD8-878BBDA32080}" type="pres">
      <dgm:prSet presAssocID="{76DD2997-9EC7-44C1-B8C7-2120DA4CD267}" presName="Name0" presStyleCnt="0">
        <dgm:presLayoutVars>
          <dgm:dir/>
          <dgm:resizeHandles val="exact"/>
        </dgm:presLayoutVars>
      </dgm:prSet>
      <dgm:spPr/>
    </dgm:pt>
    <dgm:pt modelId="{21D4B808-AD3B-424D-B33D-C5C6AEAB5B5C}" type="pres">
      <dgm:prSet presAssocID="{F5F23019-20EE-4C44-8BD5-B321CB64D8FC}" presName="node" presStyleLbl="node1" presStyleIdx="0" presStyleCnt="7" custScaleX="93135" custScaleY="327505" custLinFactX="-19168" custLinFactNeighborX="-100000" custLinFactNeighborY="-11055">
        <dgm:presLayoutVars>
          <dgm:bulletEnabled val="1"/>
        </dgm:presLayoutVars>
      </dgm:prSet>
      <dgm:spPr/>
    </dgm:pt>
    <dgm:pt modelId="{58C17B12-6C73-EC43-A842-08563E887A5C}" type="pres">
      <dgm:prSet presAssocID="{1622678F-79E9-4A3F-A12D-EC87CB250B54}" presName="sibTransSpacerBeforeConnector" presStyleCnt="0"/>
      <dgm:spPr/>
    </dgm:pt>
    <dgm:pt modelId="{5A5C62EF-C7BA-F24A-AF9A-5C69524650C8}" type="pres">
      <dgm:prSet presAssocID="{1622678F-79E9-4A3F-A12D-EC87CB250B54}" presName="sibTrans" presStyleLbl="node1" presStyleIdx="1" presStyleCnt="7"/>
      <dgm:spPr/>
    </dgm:pt>
    <dgm:pt modelId="{0EAB0E83-FEFF-9B43-B472-33140674852E}" type="pres">
      <dgm:prSet presAssocID="{1622678F-79E9-4A3F-A12D-EC87CB250B54}" presName="sibTransSpacerAfterConnector" presStyleCnt="0"/>
      <dgm:spPr/>
    </dgm:pt>
    <dgm:pt modelId="{FA9C0AFA-002B-A949-956B-A7497A25D017}" type="pres">
      <dgm:prSet presAssocID="{570946A7-3C7A-0943-BA81-5B9DBAE6D91B}" presName="node" presStyleLbl="node1" presStyleIdx="2" presStyleCnt="7" custScaleX="98890" custScaleY="327505" custLinFactX="-846" custLinFactNeighborX="-100000" custLinFactNeighborY="-4936">
        <dgm:presLayoutVars>
          <dgm:bulletEnabled val="1"/>
        </dgm:presLayoutVars>
      </dgm:prSet>
      <dgm:spPr/>
    </dgm:pt>
    <dgm:pt modelId="{949C3FAB-F301-544E-942A-C0C5F2AEA758}" type="pres">
      <dgm:prSet presAssocID="{000D3BE5-C5E1-F84D-811E-F23894FDEE2C}" presName="sibTransSpacerBeforeConnector" presStyleCnt="0"/>
      <dgm:spPr/>
    </dgm:pt>
    <dgm:pt modelId="{DB1C8CEB-5B54-F94E-8C89-F9533CF27547}" type="pres">
      <dgm:prSet presAssocID="{000D3BE5-C5E1-F84D-811E-F23894FDEE2C}" presName="sibTrans" presStyleLbl="node1" presStyleIdx="3" presStyleCnt="7"/>
      <dgm:spPr/>
    </dgm:pt>
    <dgm:pt modelId="{F670D5A6-C4AB-E142-8AA9-8E12D48D4EC7}" type="pres">
      <dgm:prSet presAssocID="{000D3BE5-C5E1-F84D-811E-F23894FDEE2C}" presName="sibTransSpacerAfterConnector" presStyleCnt="0"/>
      <dgm:spPr/>
    </dgm:pt>
    <dgm:pt modelId="{E0B984B7-9735-F14A-A614-5A69C4180E65}" type="pres">
      <dgm:prSet presAssocID="{3063C041-D9A2-D045-8B6D-3A05837AE41C}" presName="node" presStyleLbl="node1" presStyleIdx="4" presStyleCnt="7" custScaleX="102613" custScaleY="312370">
        <dgm:presLayoutVars>
          <dgm:bulletEnabled val="1"/>
        </dgm:presLayoutVars>
      </dgm:prSet>
      <dgm:spPr/>
    </dgm:pt>
    <dgm:pt modelId="{E73766B0-0FF2-2945-9F1A-8E1BC41241D8}" type="pres">
      <dgm:prSet presAssocID="{A697D9A3-0BBE-8841-AE6A-E3DC8CA3D415}" presName="sibTransSpacerBeforeConnector" presStyleCnt="0"/>
      <dgm:spPr/>
    </dgm:pt>
    <dgm:pt modelId="{D5DEDCC0-63DE-1E4F-A5C6-13EF766F3D66}" type="pres">
      <dgm:prSet presAssocID="{A697D9A3-0BBE-8841-AE6A-E3DC8CA3D415}" presName="sibTrans" presStyleLbl="node1" presStyleIdx="5" presStyleCnt="7"/>
      <dgm:spPr/>
    </dgm:pt>
    <dgm:pt modelId="{8BEA3791-34A7-9742-9E74-DA320A0373F6}" type="pres">
      <dgm:prSet presAssocID="{A697D9A3-0BBE-8841-AE6A-E3DC8CA3D415}" presName="sibTransSpacerAfterConnector" presStyleCnt="0"/>
      <dgm:spPr/>
    </dgm:pt>
    <dgm:pt modelId="{C08263C8-12E8-214F-B811-6AE874D40190}" type="pres">
      <dgm:prSet presAssocID="{DC0C0CFF-55B8-4197-A8D5-71C18EA1FDDF}" presName="node" presStyleLbl="node1" presStyleIdx="6" presStyleCnt="7" custScaleY="314532">
        <dgm:presLayoutVars>
          <dgm:bulletEnabled val="1"/>
        </dgm:presLayoutVars>
      </dgm:prSet>
      <dgm:spPr/>
    </dgm:pt>
  </dgm:ptLst>
  <dgm:cxnLst>
    <dgm:cxn modelId="{9B7DEB12-B98C-A345-8769-42F89BD8CC8E}" type="presOf" srcId="{3063C041-D9A2-D045-8B6D-3A05837AE41C}" destId="{E0B984B7-9735-F14A-A614-5A69C4180E65}" srcOrd="0" destOrd="0" presId="urn:microsoft.com/office/officeart/2016/7/layout/BasicProcessNew"/>
    <dgm:cxn modelId="{4BFA2226-BCB7-C740-9BA4-F95398FFA7CA}" type="presOf" srcId="{76DD2997-9EC7-44C1-B8C7-2120DA4CD267}" destId="{A8C97906-7D3C-1C41-BFD8-878BBDA32080}" srcOrd="0" destOrd="0" presId="urn:microsoft.com/office/officeart/2016/7/layout/BasicProcessNew"/>
    <dgm:cxn modelId="{C0A10036-CB8A-D84F-9B38-F67ADD0E0740}" type="presOf" srcId="{1622678F-79E9-4A3F-A12D-EC87CB250B54}" destId="{5A5C62EF-C7BA-F24A-AF9A-5C69524650C8}" srcOrd="0" destOrd="0" presId="urn:microsoft.com/office/officeart/2016/7/layout/BasicProcessNew"/>
    <dgm:cxn modelId="{519F0537-13E0-8449-B367-07C2CFE970D1}" srcId="{76DD2997-9EC7-44C1-B8C7-2120DA4CD267}" destId="{3063C041-D9A2-D045-8B6D-3A05837AE41C}" srcOrd="2" destOrd="0" parTransId="{EA43EB33-9F26-7347-AE7E-F5199E0728E9}" sibTransId="{A697D9A3-0BBE-8841-AE6A-E3DC8CA3D415}"/>
    <dgm:cxn modelId="{6F74363A-9B0D-F54B-930E-23F4BEA63801}" srcId="{76DD2997-9EC7-44C1-B8C7-2120DA4CD267}" destId="{570946A7-3C7A-0943-BA81-5B9DBAE6D91B}" srcOrd="1" destOrd="0" parTransId="{9E686675-4277-204E-9275-3EE9C06EF343}" sibTransId="{000D3BE5-C5E1-F84D-811E-F23894FDEE2C}"/>
    <dgm:cxn modelId="{E9EB3944-8933-B14A-95AA-2386C896511C}" type="presOf" srcId="{A697D9A3-0BBE-8841-AE6A-E3DC8CA3D415}" destId="{D5DEDCC0-63DE-1E4F-A5C6-13EF766F3D66}" srcOrd="0" destOrd="0" presId="urn:microsoft.com/office/officeart/2016/7/layout/BasicProcessNew"/>
    <dgm:cxn modelId="{15F2D579-40B2-425D-9870-AD591158CD32}" srcId="{76DD2997-9EC7-44C1-B8C7-2120DA4CD267}" destId="{F5F23019-20EE-4C44-8BD5-B321CB64D8FC}" srcOrd="0" destOrd="0" parTransId="{82EFF127-B3F8-4A33-84C2-001BFFAB2F48}" sibTransId="{1622678F-79E9-4A3F-A12D-EC87CB250B54}"/>
    <dgm:cxn modelId="{924BFC9E-DA73-446C-8DED-D053F312D626}" srcId="{76DD2997-9EC7-44C1-B8C7-2120DA4CD267}" destId="{DC0C0CFF-55B8-4197-A8D5-71C18EA1FDDF}" srcOrd="3" destOrd="0" parTransId="{8339E7C4-6577-44B2-9CE1-77A81E9E05BF}" sibTransId="{CCF709F9-1054-47A7-85A8-33251F4D1515}"/>
    <dgm:cxn modelId="{5A2E19A4-7694-A04C-AA0C-0F92B2620866}" type="presOf" srcId="{570946A7-3C7A-0943-BA81-5B9DBAE6D91B}" destId="{FA9C0AFA-002B-A949-956B-A7497A25D017}" srcOrd="0" destOrd="0" presId="urn:microsoft.com/office/officeart/2016/7/layout/BasicProcessNew"/>
    <dgm:cxn modelId="{5E9587C9-0897-754D-A2F4-D4A15B9AB3BD}" type="presOf" srcId="{DC0C0CFF-55B8-4197-A8D5-71C18EA1FDDF}" destId="{C08263C8-12E8-214F-B811-6AE874D40190}" srcOrd="0" destOrd="0" presId="urn:microsoft.com/office/officeart/2016/7/layout/BasicProcessNew"/>
    <dgm:cxn modelId="{CD9769D5-0BD8-444D-991D-CA4FA1958D4B}" type="presOf" srcId="{000D3BE5-C5E1-F84D-811E-F23894FDEE2C}" destId="{DB1C8CEB-5B54-F94E-8C89-F9533CF27547}" srcOrd="0" destOrd="0" presId="urn:microsoft.com/office/officeart/2016/7/layout/BasicProcessNew"/>
    <dgm:cxn modelId="{E3F91BDF-9AE0-234B-A4F5-49DA2BC2092A}" type="presOf" srcId="{F5F23019-20EE-4C44-8BD5-B321CB64D8FC}" destId="{21D4B808-AD3B-424D-B33D-C5C6AEAB5B5C}" srcOrd="0" destOrd="0" presId="urn:microsoft.com/office/officeart/2016/7/layout/BasicProcessNew"/>
    <dgm:cxn modelId="{EC477656-5122-0548-A4E3-2D5089FDB06F}" type="presParOf" srcId="{A8C97906-7D3C-1C41-BFD8-878BBDA32080}" destId="{21D4B808-AD3B-424D-B33D-C5C6AEAB5B5C}" srcOrd="0" destOrd="0" presId="urn:microsoft.com/office/officeart/2016/7/layout/BasicProcessNew"/>
    <dgm:cxn modelId="{412B4157-CED4-B14B-996B-02327543EE63}" type="presParOf" srcId="{A8C97906-7D3C-1C41-BFD8-878BBDA32080}" destId="{58C17B12-6C73-EC43-A842-08563E887A5C}" srcOrd="1" destOrd="0" presId="urn:microsoft.com/office/officeart/2016/7/layout/BasicProcessNew"/>
    <dgm:cxn modelId="{F1BD1F62-E9EF-4248-A754-09DCFFFBDF85}" type="presParOf" srcId="{A8C97906-7D3C-1C41-BFD8-878BBDA32080}" destId="{5A5C62EF-C7BA-F24A-AF9A-5C69524650C8}" srcOrd="2" destOrd="0" presId="urn:microsoft.com/office/officeart/2016/7/layout/BasicProcessNew"/>
    <dgm:cxn modelId="{604F0A58-98C8-B649-A354-CD43EECD3A25}" type="presParOf" srcId="{A8C97906-7D3C-1C41-BFD8-878BBDA32080}" destId="{0EAB0E83-FEFF-9B43-B472-33140674852E}" srcOrd="3" destOrd="0" presId="urn:microsoft.com/office/officeart/2016/7/layout/BasicProcessNew"/>
    <dgm:cxn modelId="{ECF83BFB-7122-AE44-9C8C-57BE85B1DBA9}" type="presParOf" srcId="{A8C97906-7D3C-1C41-BFD8-878BBDA32080}" destId="{FA9C0AFA-002B-A949-956B-A7497A25D017}" srcOrd="4" destOrd="0" presId="urn:microsoft.com/office/officeart/2016/7/layout/BasicProcessNew"/>
    <dgm:cxn modelId="{74FA501D-8902-EA4A-B61F-8A55C36BF6A5}" type="presParOf" srcId="{A8C97906-7D3C-1C41-BFD8-878BBDA32080}" destId="{949C3FAB-F301-544E-942A-C0C5F2AEA758}" srcOrd="5" destOrd="0" presId="urn:microsoft.com/office/officeart/2016/7/layout/BasicProcessNew"/>
    <dgm:cxn modelId="{2DA606E9-0DD7-574E-B322-EEB5D079C0A5}" type="presParOf" srcId="{A8C97906-7D3C-1C41-BFD8-878BBDA32080}" destId="{DB1C8CEB-5B54-F94E-8C89-F9533CF27547}" srcOrd="6" destOrd="0" presId="urn:microsoft.com/office/officeart/2016/7/layout/BasicProcessNew"/>
    <dgm:cxn modelId="{3DB9F600-9D34-C848-BDA1-F8EAA5C2EF56}" type="presParOf" srcId="{A8C97906-7D3C-1C41-BFD8-878BBDA32080}" destId="{F670D5A6-C4AB-E142-8AA9-8E12D48D4EC7}" srcOrd="7" destOrd="0" presId="urn:microsoft.com/office/officeart/2016/7/layout/BasicProcessNew"/>
    <dgm:cxn modelId="{E2AEA949-036F-4546-B915-ADC2ED9F1FA8}" type="presParOf" srcId="{A8C97906-7D3C-1C41-BFD8-878BBDA32080}" destId="{E0B984B7-9735-F14A-A614-5A69C4180E65}" srcOrd="8" destOrd="0" presId="urn:microsoft.com/office/officeart/2016/7/layout/BasicProcessNew"/>
    <dgm:cxn modelId="{60FDB247-5EF6-6E45-A687-C86592E947B0}" type="presParOf" srcId="{A8C97906-7D3C-1C41-BFD8-878BBDA32080}" destId="{E73766B0-0FF2-2945-9F1A-8E1BC41241D8}" srcOrd="9" destOrd="0" presId="urn:microsoft.com/office/officeart/2016/7/layout/BasicProcessNew"/>
    <dgm:cxn modelId="{450AC2DC-B2AA-E144-B24E-A57773AD66CF}" type="presParOf" srcId="{A8C97906-7D3C-1C41-BFD8-878BBDA32080}" destId="{D5DEDCC0-63DE-1E4F-A5C6-13EF766F3D66}" srcOrd="10" destOrd="0" presId="urn:microsoft.com/office/officeart/2016/7/layout/BasicProcessNew"/>
    <dgm:cxn modelId="{225DA0DA-57ED-D846-B169-C1B37D41876E}" type="presParOf" srcId="{A8C97906-7D3C-1C41-BFD8-878BBDA32080}" destId="{8BEA3791-34A7-9742-9E74-DA320A0373F6}" srcOrd="11" destOrd="0" presId="urn:microsoft.com/office/officeart/2016/7/layout/BasicProcessNew"/>
    <dgm:cxn modelId="{649F89B6-E827-E247-A64F-1DE5754DBC71}" type="presParOf" srcId="{A8C97906-7D3C-1C41-BFD8-878BBDA32080}" destId="{C08263C8-12E8-214F-B811-6AE874D40190}" srcOrd="12"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CF15F6-33F4-4AD7-A4CF-CF39F5AD7403}"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5899DC38-7C8B-427B-89C1-CCA7EC93BED2}">
      <dgm:prSet/>
      <dgm:spPr/>
      <dgm:t>
        <a:bodyPr/>
        <a:lstStyle/>
        <a:p>
          <a:r>
            <a:rPr lang="en-US" dirty="0"/>
            <a:t>Survey</a:t>
          </a:r>
        </a:p>
      </dgm:t>
    </dgm:pt>
    <dgm:pt modelId="{582ADC0A-BAF6-4373-8F2F-48FBEF4219E9}" type="parTrans" cxnId="{FD942815-6F77-4FEF-AF05-BBBC2D972D13}">
      <dgm:prSet/>
      <dgm:spPr/>
      <dgm:t>
        <a:bodyPr/>
        <a:lstStyle/>
        <a:p>
          <a:endParaRPr lang="en-US"/>
        </a:p>
      </dgm:t>
    </dgm:pt>
    <dgm:pt modelId="{5795B081-9F58-4977-8BA8-4CBEBB37B619}" type="sibTrans" cxnId="{FD942815-6F77-4FEF-AF05-BBBC2D972D13}">
      <dgm:prSet/>
      <dgm:spPr/>
      <dgm:t>
        <a:bodyPr/>
        <a:lstStyle/>
        <a:p>
          <a:endParaRPr lang="en-US"/>
        </a:p>
      </dgm:t>
    </dgm:pt>
    <dgm:pt modelId="{9DB9F9EA-7756-4AC9-A8C0-920D273F325E}">
      <dgm:prSet/>
      <dgm:spPr/>
      <dgm:t>
        <a:bodyPr/>
        <a:lstStyle/>
        <a:p>
          <a:r>
            <a:rPr lang="en-US" dirty="0"/>
            <a:t>Survey the support and opposition in the House and Senate</a:t>
          </a:r>
        </a:p>
      </dgm:t>
    </dgm:pt>
    <dgm:pt modelId="{7716022D-3618-4EAC-A02C-58CDDFFA8506}" type="parTrans" cxnId="{62525142-B80B-4575-86CF-5C95E4EE0343}">
      <dgm:prSet/>
      <dgm:spPr/>
      <dgm:t>
        <a:bodyPr/>
        <a:lstStyle/>
        <a:p>
          <a:endParaRPr lang="en-US"/>
        </a:p>
      </dgm:t>
    </dgm:pt>
    <dgm:pt modelId="{B57209E6-0573-4A7D-96E1-DA8AC01D4921}" type="sibTrans" cxnId="{62525142-B80B-4575-86CF-5C95E4EE0343}">
      <dgm:prSet/>
      <dgm:spPr/>
      <dgm:t>
        <a:bodyPr/>
        <a:lstStyle/>
        <a:p>
          <a:endParaRPr lang="en-US"/>
        </a:p>
      </dgm:t>
    </dgm:pt>
    <dgm:pt modelId="{F8E5AEE6-FAA7-4DAE-B561-9E64BC0DA947}">
      <dgm:prSet/>
      <dgm:spPr/>
      <dgm:t>
        <a:bodyPr/>
        <a:lstStyle/>
        <a:p>
          <a:r>
            <a:rPr lang="en-US" dirty="0"/>
            <a:t>Secure</a:t>
          </a:r>
        </a:p>
      </dgm:t>
    </dgm:pt>
    <dgm:pt modelId="{4BC05C59-19B8-416D-972A-87022545D02F}" type="parTrans" cxnId="{9FC82E64-326E-46DA-9CCB-566E1DDF197C}">
      <dgm:prSet/>
      <dgm:spPr/>
      <dgm:t>
        <a:bodyPr/>
        <a:lstStyle/>
        <a:p>
          <a:endParaRPr lang="en-US"/>
        </a:p>
      </dgm:t>
    </dgm:pt>
    <dgm:pt modelId="{7A641C5D-C59C-4865-ACE7-6CC476B9C38E}" type="sibTrans" cxnId="{9FC82E64-326E-46DA-9CCB-566E1DDF197C}">
      <dgm:prSet/>
      <dgm:spPr/>
      <dgm:t>
        <a:bodyPr/>
        <a:lstStyle/>
        <a:p>
          <a:endParaRPr lang="en-US"/>
        </a:p>
      </dgm:t>
    </dgm:pt>
    <dgm:pt modelId="{4C93036F-8A7A-46CE-96BD-1371948527DD}">
      <dgm:prSet/>
      <dgm:spPr/>
      <dgm:t>
        <a:bodyPr/>
        <a:lstStyle/>
        <a:p>
          <a:r>
            <a:rPr lang="en-US" dirty="0"/>
            <a:t>Secure strong supporters (“champions”) for the cause</a:t>
          </a:r>
        </a:p>
      </dgm:t>
    </dgm:pt>
    <dgm:pt modelId="{7AC341AE-010C-445E-B919-B88A6D28ADFF}" type="parTrans" cxnId="{33C8EBF4-14E2-4677-95A9-D1EF0A556369}">
      <dgm:prSet/>
      <dgm:spPr/>
      <dgm:t>
        <a:bodyPr/>
        <a:lstStyle/>
        <a:p>
          <a:endParaRPr lang="en-US"/>
        </a:p>
      </dgm:t>
    </dgm:pt>
    <dgm:pt modelId="{4E398862-5771-405A-9602-B62B3222CE39}" type="sibTrans" cxnId="{33C8EBF4-14E2-4677-95A9-D1EF0A556369}">
      <dgm:prSet/>
      <dgm:spPr/>
      <dgm:t>
        <a:bodyPr/>
        <a:lstStyle/>
        <a:p>
          <a:endParaRPr lang="en-US"/>
        </a:p>
      </dgm:t>
    </dgm:pt>
    <dgm:pt modelId="{0A592230-FEA7-4BAA-A1CF-9413A6120A71}">
      <dgm:prSet/>
      <dgm:spPr/>
      <dgm:t>
        <a:bodyPr/>
        <a:lstStyle/>
        <a:p>
          <a:r>
            <a:rPr lang="en-US" dirty="0"/>
            <a:t>Develop/edit</a:t>
          </a:r>
        </a:p>
      </dgm:t>
    </dgm:pt>
    <dgm:pt modelId="{BAC0C9C3-B1B5-45A1-90B0-08CD5E5534AB}" type="parTrans" cxnId="{BDC9860E-6CB8-47E7-BA3E-9BC9EBBA5230}">
      <dgm:prSet/>
      <dgm:spPr/>
      <dgm:t>
        <a:bodyPr/>
        <a:lstStyle/>
        <a:p>
          <a:endParaRPr lang="en-US"/>
        </a:p>
      </dgm:t>
    </dgm:pt>
    <dgm:pt modelId="{694FB2C9-CEC9-49EF-B5A8-3F7ADEEE34C6}" type="sibTrans" cxnId="{BDC9860E-6CB8-47E7-BA3E-9BC9EBBA5230}">
      <dgm:prSet/>
      <dgm:spPr/>
      <dgm:t>
        <a:bodyPr/>
        <a:lstStyle/>
        <a:p>
          <a:endParaRPr lang="en-US"/>
        </a:p>
      </dgm:t>
    </dgm:pt>
    <dgm:pt modelId="{C275DD36-2D14-4EAF-85A9-8FB9BCB6FB11}">
      <dgm:prSet/>
      <dgm:spPr/>
      <dgm:t>
        <a:bodyPr/>
        <a:lstStyle/>
        <a:p>
          <a:r>
            <a:rPr lang="en-US" dirty="0"/>
            <a:t>Develop/edit informational “one-pagers” for dissemination</a:t>
          </a:r>
        </a:p>
      </dgm:t>
    </dgm:pt>
    <dgm:pt modelId="{170D225F-295C-4E9D-8388-757E3FADD2C8}" type="parTrans" cxnId="{32F8988C-403E-425D-8D7F-95F31BBB50D9}">
      <dgm:prSet/>
      <dgm:spPr/>
      <dgm:t>
        <a:bodyPr/>
        <a:lstStyle/>
        <a:p>
          <a:endParaRPr lang="en-US"/>
        </a:p>
      </dgm:t>
    </dgm:pt>
    <dgm:pt modelId="{6FC5C7D1-B835-4CF4-B0C7-DC4C2A73C861}" type="sibTrans" cxnId="{32F8988C-403E-425D-8D7F-95F31BBB50D9}">
      <dgm:prSet/>
      <dgm:spPr/>
      <dgm:t>
        <a:bodyPr/>
        <a:lstStyle/>
        <a:p>
          <a:endParaRPr lang="en-US"/>
        </a:p>
      </dgm:t>
    </dgm:pt>
    <dgm:pt modelId="{F7CBEBAD-839C-4962-A105-86F9175C1F87}">
      <dgm:prSet/>
      <dgm:spPr/>
      <dgm:t>
        <a:bodyPr/>
        <a:lstStyle/>
        <a:p>
          <a:r>
            <a:rPr lang="en-US" dirty="0"/>
            <a:t>Discuss</a:t>
          </a:r>
        </a:p>
      </dgm:t>
    </dgm:pt>
    <dgm:pt modelId="{4BBFEF63-8E6D-4BBC-96A1-EE2FF3743832}" type="parTrans" cxnId="{BD296957-EC19-46FE-929D-EBCCD7D5D87B}">
      <dgm:prSet/>
      <dgm:spPr/>
      <dgm:t>
        <a:bodyPr/>
        <a:lstStyle/>
        <a:p>
          <a:endParaRPr lang="en-US"/>
        </a:p>
      </dgm:t>
    </dgm:pt>
    <dgm:pt modelId="{C620BEAB-D622-422E-918D-A7F9404FE9CF}" type="sibTrans" cxnId="{BD296957-EC19-46FE-929D-EBCCD7D5D87B}">
      <dgm:prSet/>
      <dgm:spPr/>
      <dgm:t>
        <a:bodyPr/>
        <a:lstStyle/>
        <a:p>
          <a:endParaRPr lang="en-US"/>
        </a:p>
      </dgm:t>
    </dgm:pt>
    <dgm:pt modelId="{E0B24170-0A96-4D12-9D4A-BB5411A8D609}">
      <dgm:prSet/>
      <dgm:spPr/>
      <dgm:t>
        <a:bodyPr/>
        <a:lstStyle/>
        <a:p>
          <a:r>
            <a:rPr lang="en-US" dirty="0"/>
            <a:t>Discuss bill language to secure FPA for all APRNs</a:t>
          </a:r>
        </a:p>
      </dgm:t>
    </dgm:pt>
    <dgm:pt modelId="{427A99AC-BA84-45DD-A924-C6194CA07E23}" type="parTrans" cxnId="{39AEE897-9DD4-4449-B86C-E1BD25AC9BB2}">
      <dgm:prSet/>
      <dgm:spPr/>
      <dgm:t>
        <a:bodyPr/>
        <a:lstStyle/>
        <a:p>
          <a:endParaRPr lang="en-US"/>
        </a:p>
      </dgm:t>
    </dgm:pt>
    <dgm:pt modelId="{25162436-76DC-468F-806B-E7FC786BA316}" type="sibTrans" cxnId="{39AEE897-9DD4-4449-B86C-E1BD25AC9BB2}">
      <dgm:prSet/>
      <dgm:spPr/>
      <dgm:t>
        <a:bodyPr/>
        <a:lstStyle/>
        <a:p>
          <a:endParaRPr lang="en-US"/>
        </a:p>
      </dgm:t>
    </dgm:pt>
    <dgm:pt modelId="{DFA84BA5-B11F-4B41-8403-45690ACE4FBC}">
      <dgm:prSet/>
      <dgm:spPr/>
      <dgm:t>
        <a:bodyPr/>
        <a:lstStyle/>
        <a:p>
          <a:r>
            <a:rPr lang="en-US" dirty="0"/>
            <a:t>Evaluate</a:t>
          </a:r>
        </a:p>
      </dgm:t>
    </dgm:pt>
    <dgm:pt modelId="{CED190E5-2998-45AF-BC23-5A0D55AC811E}" type="parTrans" cxnId="{7D98A75C-679A-4705-91F2-20F7F8D9628D}">
      <dgm:prSet/>
      <dgm:spPr/>
      <dgm:t>
        <a:bodyPr/>
        <a:lstStyle/>
        <a:p>
          <a:endParaRPr lang="en-US"/>
        </a:p>
      </dgm:t>
    </dgm:pt>
    <dgm:pt modelId="{27C7069F-EB71-4217-929F-2E540DF87654}" type="sibTrans" cxnId="{7D98A75C-679A-4705-91F2-20F7F8D9628D}">
      <dgm:prSet/>
      <dgm:spPr/>
      <dgm:t>
        <a:bodyPr/>
        <a:lstStyle/>
        <a:p>
          <a:endParaRPr lang="en-US"/>
        </a:p>
      </dgm:t>
    </dgm:pt>
    <dgm:pt modelId="{8F46AE28-1260-4B60-95C6-E9DEFDA90C2A}">
      <dgm:prSet/>
      <dgm:spPr/>
      <dgm:t>
        <a:bodyPr/>
        <a:lstStyle/>
        <a:p>
          <a:r>
            <a:rPr lang="en-US" dirty="0"/>
            <a:t>Evaluate statutory language to clarify vagueness</a:t>
          </a:r>
        </a:p>
      </dgm:t>
    </dgm:pt>
    <dgm:pt modelId="{025E4052-9708-458D-A4B4-112677CB7537}" type="parTrans" cxnId="{D8E933D7-5BEB-4D53-973B-05269CF699C1}">
      <dgm:prSet/>
      <dgm:spPr/>
      <dgm:t>
        <a:bodyPr/>
        <a:lstStyle/>
        <a:p>
          <a:endParaRPr lang="en-US"/>
        </a:p>
      </dgm:t>
    </dgm:pt>
    <dgm:pt modelId="{9C7A1881-D2D1-4B40-940A-D682374681D2}" type="sibTrans" cxnId="{D8E933D7-5BEB-4D53-973B-05269CF699C1}">
      <dgm:prSet/>
      <dgm:spPr/>
      <dgm:t>
        <a:bodyPr/>
        <a:lstStyle/>
        <a:p>
          <a:endParaRPr lang="en-US"/>
        </a:p>
      </dgm:t>
    </dgm:pt>
    <dgm:pt modelId="{3BEF562A-8E19-4086-80D4-D2D00B7D9680}">
      <dgm:prSet/>
      <dgm:spPr/>
      <dgm:t>
        <a:bodyPr/>
        <a:lstStyle/>
        <a:p>
          <a:r>
            <a:rPr lang="en-US" dirty="0"/>
            <a:t>Work</a:t>
          </a:r>
        </a:p>
      </dgm:t>
    </dgm:pt>
    <dgm:pt modelId="{BB1BCACD-847C-4507-919D-72F7A919FAC4}" type="parTrans" cxnId="{8318060C-D9C9-4120-9407-86F905FA609F}">
      <dgm:prSet/>
      <dgm:spPr/>
      <dgm:t>
        <a:bodyPr/>
        <a:lstStyle/>
        <a:p>
          <a:endParaRPr lang="en-US"/>
        </a:p>
      </dgm:t>
    </dgm:pt>
    <dgm:pt modelId="{DC9F753C-6DB5-42EE-9450-765C3949EF24}" type="sibTrans" cxnId="{8318060C-D9C9-4120-9407-86F905FA609F}">
      <dgm:prSet/>
      <dgm:spPr/>
      <dgm:t>
        <a:bodyPr/>
        <a:lstStyle/>
        <a:p>
          <a:endParaRPr lang="en-US"/>
        </a:p>
      </dgm:t>
    </dgm:pt>
    <dgm:pt modelId="{DF69B614-D4FC-4B7A-8266-76B65C97E010}">
      <dgm:prSet/>
      <dgm:spPr/>
      <dgm:t>
        <a:bodyPr/>
        <a:lstStyle/>
        <a:p>
          <a:r>
            <a:rPr lang="en-US" dirty="0"/>
            <a:t>Work with the BON, BOM, and DOH in the rulemaking process and implementation of HB 607</a:t>
          </a:r>
        </a:p>
      </dgm:t>
    </dgm:pt>
    <dgm:pt modelId="{AF277B19-B9A0-4D3F-A3C8-191B82A9F3C7}" type="parTrans" cxnId="{9BF32F4C-13C2-4E98-8513-06E064853DAF}">
      <dgm:prSet/>
      <dgm:spPr/>
      <dgm:t>
        <a:bodyPr/>
        <a:lstStyle/>
        <a:p>
          <a:endParaRPr lang="en-US"/>
        </a:p>
      </dgm:t>
    </dgm:pt>
    <dgm:pt modelId="{401DB548-FB56-4E73-B17E-7B36CA2FE0E7}" type="sibTrans" cxnId="{9BF32F4C-13C2-4E98-8513-06E064853DAF}">
      <dgm:prSet/>
      <dgm:spPr/>
      <dgm:t>
        <a:bodyPr/>
        <a:lstStyle/>
        <a:p>
          <a:endParaRPr lang="en-US"/>
        </a:p>
      </dgm:t>
    </dgm:pt>
    <dgm:pt modelId="{028740F6-F284-4D7E-8D80-9F0050BC9ACC}">
      <dgm:prSet/>
      <dgm:spPr/>
      <dgm:t>
        <a:bodyPr/>
        <a:lstStyle/>
        <a:p>
          <a:r>
            <a:rPr lang="en-US" dirty="0"/>
            <a:t>Educate </a:t>
          </a:r>
        </a:p>
      </dgm:t>
    </dgm:pt>
    <dgm:pt modelId="{46794403-956A-437A-9FCC-7503D6B15FF0}" type="parTrans" cxnId="{BDB2A758-16EA-4398-985D-4697CE22F71B}">
      <dgm:prSet/>
      <dgm:spPr/>
      <dgm:t>
        <a:bodyPr/>
        <a:lstStyle/>
        <a:p>
          <a:endParaRPr lang="en-US"/>
        </a:p>
      </dgm:t>
    </dgm:pt>
    <dgm:pt modelId="{3486F2DB-09B7-46C2-861D-5ABCED04116F}" type="sibTrans" cxnId="{BDB2A758-16EA-4398-985D-4697CE22F71B}">
      <dgm:prSet/>
      <dgm:spPr/>
      <dgm:t>
        <a:bodyPr/>
        <a:lstStyle/>
        <a:p>
          <a:endParaRPr lang="en-US"/>
        </a:p>
      </dgm:t>
    </dgm:pt>
    <dgm:pt modelId="{8F512BB8-C638-4B35-97FB-8B3D0C39C569}">
      <dgm:prSet/>
      <dgm:spPr/>
      <dgm:t>
        <a:bodyPr/>
        <a:lstStyle/>
        <a:p>
          <a:r>
            <a:rPr lang="en-US" dirty="0"/>
            <a:t>Educate on the issues and encourage advocacy by NPs/APRNs</a:t>
          </a:r>
        </a:p>
      </dgm:t>
    </dgm:pt>
    <dgm:pt modelId="{7BF45081-F343-4DE0-949D-5ADC5A81F58D}" type="parTrans" cxnId="{B32D3232-FC44-46AB-AE50-8C5DB065979A}">
      <dgm:prSet/>
      <dgm:spPr/>
      <dgm:t>
        <a:bodyPr/>
        <a:lstStyle/>
        <a:p>
          <a:endParaRPr lang="en-US"/>
        </a:p>
      </dgm:t>
    </dgm:pt>
    <dgm:pt modelId="{DC4E4672-D945-4077-9B04-CAC7593CFF3F}" type="sibTrans" cxnId="{B32D3232-FC44-46AB-AE50-8C5DB065979A}">
      <dgm:prSet/>
      <dgm:spPr/>
      <dgm:t>
        <a:bodyPr/>
        <a:lstStyle/>
        <a:p>
          <a:endParaRPr lang="en-US"/>
        </a:p>
      </dgm:t>
    </dgm:pt>
    <dgm:pt modelId="{08655C4B-6208-4C0E-B7D2-520DA5E96BDC}" type="pres">
      <dgm:prSet presAssocID="{C8CF15F6-33F4-4AD7-A4CF-CF39F5AD7403}" presName="Name0" presStyleCnt="0">
        <dgm:presLayoutVars>
          <dgm:dir/>
          <dgm:animLvl val="lvl"/>
          <dgm:resizeHandles val="exact"/>
        </dgm:presLayoutVars>
      </dgm:prSet>
      <dgm:spPr/>
    </dgm:pt>
    <dgm:pt modelId="{9A9EEDE7-FFBD-483A-825F-B06EE33411B1}" type="pres">
      <dgm:prSet presAssocID="{028740F6-F284-4D7E-8D80-9F0050BC9ACC}" presName="boxAndChildren" presStyleCnt="0"/>
      <dgm:spPr/>
    </dgm:pt>
    <dgm:pt modelId="{5B8299CF-6050-4D9D-AD3B-3483D5679EAE}" type="pres">
      <dgm:prSet presAssocID="{028740F6-F284-4D7E-8D80-9F0050BC9ACC}" presName="parentTextBox" presStyleLbl="alignNode1" presStyleIdx="0" presStyleCnt="7"/>
      <dgm:spPr/>
    </dgm:pt>
    <dgm:pt modelId="{C5327C67-DFA5-46C4-9BB0-2174998F6881}" type="pres">
      <dgm:prSet presAssocID="{028740F6-F284-4D7E-8D80-9F0050BC9ACC}" presName="descendantBox" presStyleLbl="bgAccFollowNode1" presStyleIdx="0" presStyleCnt="7"/>
      <dgm:spPr/>
    </dgm:pt>
    <dgm:pt modelId="{A30A6D0A-566F-4825-A674-1D11514F0CFA}" type="pres">
      <dgm:prSet presAssocID="{DC9F753C-6DB5-42EE-9450-765C3949EF24}" presName="sp" presStyleCnt="0"/>
      <dgm:spPr/>
    </dgm:pt>
    <dgm:pt modelId="{C2A97949-60D8-48D5-868D-5E2691DFFA80}" type="pres">
      <dgm:prSet presAssocID="{3BEF562A-8E19-4086-80D4-D2D00B7D9680}" presName="arrowAndChildren" presStyleCnt="0"/>
      <dgm:spPr/>
    </dgm:pt>
    <dgm:pt modelId="{710DFBAB-169F-4280-8224-B1A7276E1D5C}" type="pres">
      <dgm:prSet presAssocID="{3BEF562A-8E19-4086-80D4-D2D00B7D9680}" presName="parentTextArrow" presStyleLbl="node1" presStyleIdx="0" presStyleCnt="0"/>
      <dgm:spPr/>
    </dgm:pt>
    <dgm:pt modelId="{41990597-C476-40D5-AAC2-6E08E01B521C}" type="pres">
      <dgm:prSet presAssocID="{3BEF562A-8E19-4086-80D4-D2D00B7D9680}" presName="arrow" presStyleLbl="alignNode1" presStyleIdx="1" presStyleCnt="7"/>
      <dgm:spPr/>
    </dgm:pt>
    <dgm:pt modelId="{1E6AE249-DF1E-40A6-94CC-D3118F34227D}" type="pres">
      <dgm:prSet presAssocID="{3BEF562A-8E19-4086-80D4-D2D00B7D9680}" presName="descendantArrow" presStyleLbl="bgAccFollowNode1" presStyleIdx="1" presStyleCnt="7"/>
      <dgm:spPr/>
    </dgm:pt>
    <dgm:pt modelId="{BADAC3F0-0E66-49C7-BEF2-840DC4DCE2A1}" type="pres">
      <dgm:prSet presAssocID="{27C7069F-EB71-4217-929F-2E540DF87654}" presName="sp" presStyleCnt="0"/>
      <dgm:spPr/>
    </dgm:pt>
    <dgm:pt modelId="{F985F583-5CEF-4946-9CF0-A602C6A1A8FB}" type="pres">
      <dgm:prSet presAssocID="{DFA84BA5-B11F-4B41-8403-45690ACE4FBC}" presName="arrowAndChildren" presStyleCnt="0"/>
      <dgm:spPr/>
    </dgm:pt>
    <dgm:pt modelId="{830AE1DB-16CA-4448-BCC6-4C96E743CA19}" type="pres">
      <dgm:prSet presAssocID="{DFA84BA5-B11F-4B41-8403-45690ACE4FBC}" presName="parentTextArrow" presStyleLbl="node1" presStyleIdx="0" presStyleCnt="0"/>
      <dgm:spPr/>
    </dgm:pt>
    <dgm:pt modelId="{393FFEB0-B7FC-4C00-A47C-DE503517AE84}" type="pres">
      <dgm:prSet presAssocID="{DFA84BA5-B11F-4B41-8403-45690ACE4FBC}" presName="arrow" presStyleLbl="alignNode1" presStyleIdx="2" presStyleCnt="7"/>
      <dgm:spPr/>
    </dgm:pt>
    <dgm:pt modelId="{A854612D-AF54-490B-AFA1-CF8FD0093E6E}" type="pres">
      <dgm:prSet presAssocID="{DFA84BA5-B11F-4B41-8403-45690ACE4FBC}" presName="descendantArrow" presStyleLbl="bgAccFollowNode1" presStyleIdx="2" presStyleCnt="7"/>
      <dgm:spPr/>
    </dgm:pt>
    <dgm:pt modelId="{B392FC90-9191-4B08-802A-6A6C9B008EF7}" type="pres">
      <dgm:prSet presAssocID="{C620BEAB-D622-422E-918D-A7F9404FE9CF}" presName="sp" presStyleCnt="0"/>
      <dgm:spPr/>
    </dgm:pt>
    <dgm:pt modelId="{A5FEC04C-2950-4143-BF59-EFF59516CE96}" type="pres">
      <dgm:prSet presAssocID="{F7CBEBAD-839C-4962-A105-86F9175C1F87}" presName="arrowAndChildren" presStyleCnt="0"/>
      <dgm:spPr/>
    </dgm:pt>
    <dgm:pt modelId="{E9EB14DA-BDAD-434E-89E1-C694E199B0FC}" type="pres">
      <dgm:prSet presAssocID="{F7CBEBAD-839C-4962-A105-86F9175C1F87}" presName="parentTextArrow" presStyleLbl="node1" presStyleIdx="0" presStyleCnt="0"/>
      <dgm:spPr/>
    </dgm:pt>
    <dgm:pt modelId="{D1F6E702-4529-4871-B2F9-E4F7EFCAED2F}" type="pres">
      <dgm:prSet presAssocID="{F7CBEBAD-839C-4962-A105-86F9175C1F87}" presName="arrow" presStyleLbl="alignNode1" presStyleIdx="3" presStyleCnt="7"/>
      <dgm:spPr/>
    </dgm:pt>
    <dgm:pt modelId="{0A8D68E1-31D7-4599-8D16-8F0EAA0F1BBD}" type="pres">
      <dgm:prSet presAssocID="{F7CBEBAD-839C-4962-A105-86F9175C1F87}" presName="descendantArrow" presStyleLbl="bgAccFollowNode1" presStyleIdx="3" presStyleCnt="7"/>
      <dgm:spPr/>
    </dgm:pt>
    <dgm:pt modelId="{A4B089B7-F9A0-4E16-861E-BCD22FB63DFA}" type="pres">
      <dgm:prSet presAssocID="{694FB2C9-CEC9-49EF-B5A8-3F7ADEEE34C6}" presName="sp" presStyleCnt="0"/>
      <dgm:spPr/>
    </dgm:pt>
    <dgm:pt modelId="{37872F34-A70F-44DE-9FE2-6B1F71747CB6}" type="pres">
      <dgm:prSet presAssocID="{0A592230-FEA7-4BAA-A1CF-9413A6120A71}" presName="arrowAndChildren" presStyleCnt="0"/>
      <dgm:spPr/>
    </dgm:pt>
    <dgm:pt modelId="{6C6F8C94-4114-4C3B-AFDC-5BAA548B126D}" type="pres">
      <dgm:prSet presAssocID="{0A592230-FEA7-4BAA-A1CF-9413A6120A71}" presName="parentTextArrow" presStyleLbl="node1" presStyleIdx="0" presStyleCnt="0"/>
      <dgm:spPr/>
    </dgm:pt>
    <dgm:pt modelId="{8CCE3B53-3D67-4D0A-95A7-A064426584B0}" type="pres">
      <dgm:prSet presAssocID="{0A592230-FEA7-4BAA-A1CF-9413A6120A71}" presName="arrow" presStyleLbl="alignNode1" presStyleIdx="4" presStyleCnt="7"/>
      <dgm:spPr/>
    </dgm:pt>
    <dgm:pt modelId="{E65FC58C-BF81-497B-A6E6-4B0ACA325807}" type="pres">
      <dgm:prSet presAssocID="{0A592230-FEA7-4BAA-A1CF-9413A6120A71}" presName="descendantArrow" presStyleLbl="bgAccFollowNode1" presStyleIdx="4" presStyleCnt="7"/>
      <dgm:spPr/>
    </dgm:pt>
    <dgm:pt modelId="{97685BA1-DD8D-4495-A367-EA25DAE93AD0}" type="pres">
      <dgm:prSet presAssocID="{7A641C5D-C59C-4865-ACE7-6CC476B9C38E}" presName="sp" presStyleCnt="0"/>
      <dgm:spPr/>
    </dgm:pt>
    <dgm:pt modelId="{CBFEDCFE-9317-4384-97DA-8DE0B52C351A}" type="pres">
      <dgm:prSet presAssocID="{F8E5AEE6-FAA7-4DAE-B561-9E64BC0DA947}" presName="arrowAndChildren" presStyleCnt="0"/>
      <dgm:spPr/>
    </dgm:pt>
    <dgm:pt modelId="{71A37A2C-9B2C-4A85-B9A8-EAE13D95FF2F}" type="pres">
      <dgm:prSet presAssocID="{F8E5AEE6-FAA7-4DAE-B561-9E64BC0DA947}" presName="parentTextArrow" presStyleLbl="node1" presStyleIdx="0" presStyleCnt="0"/>
      <dgm:spPr/>
    </dgm:pt>
    <dgm:pt modelId="{11DAC5D5-66C5-4F2B-B85B-3D886ED7863E}" type="pres">
      <dgm:prSet presAssocID="{F8E5AEE6-FAA7-4DAE-B561-9E64BC0DA947}" presName="arrow" presStyleLbl="alignNode1" presStyleIdx="5" presStyleCnt="7"/>
      <dgm:spPr/>
    </dgm:pt>
    <dgm:pt modelId="{696EC3C9-4333-438A-B439-704C728386B8}" type="pres">
      <dgm:prSet presAssocID="{F8E5AEE6-FAA7-4DAE-B561-9E64BC0DA947}" presName="descendantArrow" presStyleLbl="bgAccFollowNode1" presStyleIdx="5" presStyleCnt="7"/>
      <dgm:spPr/>
    </dgm:pt>
    <dgm:pt modelId="{D2147C00-7B83-456E-B537-E6D201F05E73}" type="pres">
      <dgm:prSet presAssocID="{5795B081-9F58-4977-8BA8-4CBEBB37B619}" presName="sp" presStyleCnt="0"/>
      <dgm:spPr/>
    </dgm:pt>
    <dgm:pt modelId="{16CEE963-0D9F-49B7-8153-2644D069A4D0}" type="pres">
      <dgm:prSet presAssocID="{5899DC38-7C8B-427B-89C1-CCA7EC93BED2}" presName="arrowAndChildren" presStyleCnt="0"/>
      <dgm:spPr/>
    </dgm:pt>
    <dgm:pt modelId="{8F72B665-6AA5-4D08-B8B3-30E91591E07E}" type="pres">
      <dgm:prSet presAssocID="{5899DC38-7C8B-427B-89C1-CCA7EC93BED2}" presName="parentTextArrow" presStyleLbl="node1" presStyleIdx="0" presStyleCnt="0"/>
      <dgm:spPr/>
    </dgm:pt>
    <dgm:pt modelId="{CFE3D3C4-7B4A-48C0-B0D4-FC49709B81F3}" type="pres">
      <dgm:prSet presAssocID="{5899DC38-7C8B-427B-89C1-CCA7EC93BED2}" presName="arrow" presStyleLbl="alignNode1" presStyleIdx="6" presStyleCnt="7"/>
      <dgm:spPr/>
    </dgm:pt>
    <dgm:pt modelId="{BB01D5C6-9C16-4005-B774-2B413BF052B2}" type="pres">
      <dgm:prSet presAssocID="{5899DC38-7C8B-427B-89C1-CCA7EC93BED2}" presName="descendantArrow" presStyleLbl="bgAccFollowNode1" presStyleIdx="6" presStyleCnt="7"/>
      <dgm:spPr/>
    </dgm:pt>
  </dgm:ptLst>
  <dgm:cxnLst>
    <dgm:cxn modelId="{63ECED0A-84B5-4746-9DC7-3A25BDB2003F}" type="presOf" srcId="{8F512BB8-C638-4B35-97FB-8B3D0C39C569}" destId="{C5327C67-DFA5-46C4-9BB0-2174998F6881}" srcOrd="0" destOrd="0" presId="urn:microsoft.com/office/officeart/2016/7/layout/VerticalDownArrowProcess"/>
    <dgm:cxn modelId="{8318060C-D9C9-4120-9407-86F905FA609F}" srcId="{C8CF15F6-33F4-4AD7-A4CF-CF39F5AD7403}" destId="{3BEF562A-8E19-4086-80D4-D2D00B7D9680}" srcOrd="5" destOrd="0" parTransId="{BB1BCACD-847C-4507-919D-72F7A919FAC4}" sibTransId="{DC9F753C-6DB5-42EE-9450-765C3949EF24}"/>
    <dgm:cxn modelId="{BC86E10C-E8CD-4CE8-8D2C-F226197E051E}" type="presOf" srcId="{028740F6-F284-4D7E-8D80-9F0050BC9ACC}" destId="{5B8299CF-6050-4D9D-AD3B-3483D5679EAE}" srcOrd="0" destOrd="0" presId="urn:microsoft.com/office/officeart/2016/7/layout/VerticalDownArrowProcess"/>
    <dgm:cxn modelId="{BDC9860E-6CB8-47E7-BA3E-9BC9EBBA5230}" srcId="{C8CF15F6-33F4-4AD7-A4CF-CF39F5AD7403}" destId="{0A592230-FEA7-4BAA-A1CF-9413A6120A71}" srcOrd="2" destOrd="0" parTransId="{BAC0C9C3-B1B5-45A1-90B0-08CD5E5534AB}" sibTransId="{694FB2C9-CEC9-49EF-B5A8-3F7ADEEE34C6}"/>
    <dgm:cxn modelId="{CEFFC510-334D-45EB-90AA-3F5F099384B2}" type="presOf" srcId="{DFA84BA5-B11F-4B41-8403-45690ACE4FBC}" destId="{393FFEB0-B7FC-4C00-A47C-DE503517AE84}" srcOrd="1" destOrd="0" presId="urn:microsoft.com/office/officeart/2016/7/layout/VerticalDownArrowProcess"/>
    <dgm:cxn modelId="{FD942815-6F77-4FEF-AF05-BBBC2D972D13}" srcId="{C8CF15F6-33F4-4AD7-A4CF-CF39F5AD7403}" destId="{5899DC38-7C8B-427B-89C1-CCA7EC93BED2}" srcOrd="0" destOrd="0" parTransId="{582ADC0A-BAF6-4373-8F2F-48FBEF4219E9}" sibTransId="{5795B081-9F58-4977-8BA8-4CBEBB37B619}"/>
    <dgm:cxn modelId="{70F4D71A-B7E6-4E9E-8B35-D957D6B71223}" type="presOf" srcId="{0A592230-FEA7-4BAA-A1CF-9413A6120A71}" destId="{6C6F8C94-4114-4C3B-AFDC-5BAA548B126D}" srcOrd="0" destOrd="0" presId="urn:microsoft.com/office/officeart/2016/7/layout/VerticalDownArrowProcess"/>
    <dgm:cxn modelId="{AB149224-6CB1-4B4B-B539-595E8E93C932}" type="presOf" srcId="{0A592230-FEA7-4BAA-A1CF-9413A6120A71}" destId="{8CCE3B53-3D67-4D0A-95A7-A064426584B0}" srcOrd="1" destOrd="0" presId="urn:microsoft.com/office/officeart/2016/7/layout/VerticalDownArrowProcess"/>
    <dgm:cxn modelId="{977B362F-D719-479A-A1CE-C882D9D6E47F}" type="presOf" srcId="{3BEF562A-8E19-4086-80D4-D2D00B7D9680}" destId="{710DFBAB-169F-4280-8224-B1A7276E1D5C}" srcOrd="0" destOrd="0" presId="urn:microsoft.com/office/officeart/2016/7/layout/VerticalDownArrowProcess"/>
    <dgm:cxn modelId="{B32D3232-FC44-46AB-AE50-8C5DB065979A}" srcId="{028740F6-F284-4D7E-8D80-9F0050BC9ACC}" destId="{8F512BB8-C638-4B35-97FB-8B3D0C39C569}" srcOrd="0" destOrd="0" parTransId="{7BF45081-F343-4DE0-949D-5ADC5A81F58D}" sibTransId="{DC4E4672-D945-4077-9B04-CAC7593CFF3F}"/>
    <dgm:cxn modelId="{986CBD3E-B6E0-4A58-8AD9-8A0C35C25D54}" type="presOf" srcId="{C275DD36-2D14-4EAF-85A9-8FB9BCB6FB11}" destId="{E65FC58C-BF81-497B-A6E6-4B0ACA325807}" srcOrd="0" destOrd="0" presId="urn:microsoft.com/office/officeart/2016/7/layout/VerticalDownArrowProcess"/>
    <dgm:cxn modelId="{62525142-B80B-4575-86CF-5C95E4EE0343}" srcId="{5899DC38-7C8B-427B-89C1-CCA7EC93BED2}" destId="{9DB9F9EA-7756-4AC9-A8C0-920D273F325E}" srcOrd="0" destOrd="0" parTransId="{7716022D-3618-4EAC-A02C-58CDDFFA8506}" sibTransId="{B57209E6-0573-4A7D-96E1-DA8AC01D4921}"/>
    <dgm:cxn modelId="{9BF32F4C-13C2-4E98-8513-06E064853DAF}" srcId="{3BEF562A-8E19-4086-80D4-D2D00B7D9680}" destId="{DF69B614-D4FC-4B7A-8266-76B65C97E010}" srcOrd="0" destOrd="0" parTransId="{AF277B19-B9A0-4D3F-A3C8-191B82A9F3C7}" sibTransId="{401DB548-FB56-4E73-B17E-7B36CA2FE0E7}"/>
    <dgm:cxn modelId="{2052044F-F9A9-4444-9169-20963F73513D}" type="presOf" srcId="{3BEF562A-8E19-4086-80D4-D2D00B7D9680}" destId="{41990597-C476-40D5-AAC2-6E08E01B521C}" srcOrd="1" destOrd="0" presId="urn:microsoft.com/office/officeart/2016/7/layout/VerticalDownArrowProcess"/>
    <dgm:cxn modelId="{BD296957-EC19-46FE-929D-EBCCD7D5D87B}" srcId="{C8CF15F6-33F4-4AD7-A4CF-CF39F5AD7403}" destId="{F7CBEBAD-839C-4962-A105-86F9175C1F87}" srcOrd="3" destOrd="0" parTransId="{4BBFEF63-8E6D-4BBC-96A1-EE2FF3743832}" sibTransId="{C620BEAB-D622-422E-918D-A7F9404FE9CF}"/>
    <dgm:cxn modelId="{BDB2A758-16EA-4398-985D-4697CE22F71B}" srcId="{C8CF15F6-33F4-4AD7-A4CF-CF39F5AD7403}" destId="{028740F6-F284-4D7E-8D80-9F0050BC9ACC}" srcOrd="6" destOrd="0" parTransId="{46794403-956A-437A-9FCC-7503D6B15FF0}" sibTransId="{3486F2DB-09B7-46C2-861D-5ABCED04116F}"/>
    <dgm:cxn modelId="{7D98A75C-679A-4705-91F2-20F7F8D9628D}" srcId="{C8CF15F6-33F4-4AD7-A4CF-CF39F5AD7403}" destId="{DFA84BA5-B11F-4B41-8403-45690ACE4FBC}" srcOrd="4" destOrd="0" parTransId="{CED190E5-2998-45AF-BC23-5A0D55AC811E}" sibTransId="{27C7069F-EB71-4217-929F-2E540DF87654}"/>
    <dgm:cxn modelId="{9FC82E64-326E-46DA-9CCB-566E1DDF197C}" srcId="{C8CF15F6-33F4-4AD7-A4CF-CF39F5AD7403}" destId="{F8E5AEE6-FAA7-4DAE-B561-9E64BC0DA947}" srcOrd="1" destOrd="0" parTransId="{4BC05C59-19B8-416D-972A-87022545D02F}" sibTransId="{7A641C5D-C59C-4865-ACE7-6CC476B9C38E}"/>
    <dgm:cxn modelId="{9B722D6C-3C06-4F0D-A3D9-9F3DB8D396AA}" type="presOf" srcId="{F7CBEBAD-839C-4962-A105-86F9175C1F87}" destId="{E9EB14DA-BDAD-434E-89E1-C694E199B0FC}" srcOrd="0" destOrd="0" presId="urn:microsoft.com/office/officeart/2016/7/layout/VerticalDownArrowProcess"/>
    <dgm:cxn modelId="{5EB87881-7B75-4975-8BE5-E27F67AC05BB}" type="presOf" srcId="{E0B24170-0A96-4D12-9D4A-BB5411A8D609}" destId="{0A8D68E1-31D7-4599-8D16-8F0EAA0F1BBD}" srcOrd="0" destOrd="0" presId="urn:microsoft.com/office/officeart/2016/7/layout/VerticalDownArrowProcess"/>
    <dgm:cxn modelId="{E9E8EA81-D1ED-4DC5-B9E1-6F670CDFB3E5}" type="presOf" srcId="{4C93036F-8A7A-46CE-96BD-1371948527DD}" destId="{696EC3C9-4333-438A-B439-704C728386B8}" srcOrd="0" destOrd="0" presId="urn:microsoft.com/office/officeart/2016/7/layout/VerticalDownArrowProcess"/>
    <dgm:cxn modelId="{77E7AA82-3369-48AB-8F5E-393A9F95650D}" type="presOf" srcId="{DF69B614-D4FC-4B7A-8266-76B65C97E010}" destId="{1E6AE249-DF1E-40A6-94CC-D3118F34227D}" srcOrd="0" destOrd="0" presId="urn:microsoft.com/office/officeart/2016/7/layout/VerticalDownArrowProcess"/>
    <dgm:cxn modelId="{32F8988C-403E-425D-8D7F-95F31BBB50D9}" srcId="{0A592230-FEA7-4BAA-A1CF-9413A6120A71}" destId="{C275DD36-2D14-4EAF-85A9-8FB9BCB6FB11}" srcOrd="0" destOrd="0" parTransId="{170D225F-295C-4E9D-8388-757E3FADD2C8}" sibTransId="{6FC5C7D1-B835-4CF4-B0C7-DC4C2A73C861}"/>
    <dgm:cxn modelId="{560D8F93-CB2A-4B94-AF44-7B9058FDA1BA}" type="presOf" srcId="{F7CBEBAD-839C-4962-A105-86F9175C1F87}" destId="{D1F6E702-4529-4871-B2F9-E4F7EFCAED2F}" srcOrd="1" destOrd="0" presId="urn:microsoft.com/office/officeart/2016/7/layout/VerticalDownArrowProcess"/>
    <dgm:cxn modelId="{39AEE897-9DD4-4449-B86C-E1BD25AC9BB2}" srcId="{F7CBEBAD-839C-4962-A105-86F9175C1F87}" destId="{E0B24170-0A96-4D12-9D4A-BB5411A8D609}" srcOrd="0" destOrd="0" parTransId="{427A99AC-BA84-45DD-A924-C6194CA07E23}" sibTransId="{25162436-76DC-468F-806B-E7FC786BA316}"/>
    <dgm:cxn modelId="{50D6B7AB-F5D7-40E5-BD46-BD91403BE5B9}" type="presOf" srcId="{5899DC38-7C8B-427B-89C1-CCA7EC93BED2}" destId="{CFE3D3C4-7B4A-48C0-B0D4-FC49709B81F3}" srcOrd="1" destOrd="0" presId="urn:microsoft.com/office/officeart/2016/7/layout/VerticalDownArrowProcess"/>
    <dgm:cxn modelId="{BB85C3AB-4B6C-46B5-A5FA-61939BC8131B}" type="presOf" srcId="{F8E5AEE6-FAA7-4DAE-B561-9E64BC0DA947}" destId="{11DAC5D5-66C5-4F2B-B85B-3D886ED7863E}" srcOrd="1" destOrd="0" presId="urn:microsoft.com/office/officeart/2016/7/layout/VerticalDownArrowProcess"/>
    <dgm:cxn modelId="{C9F44EB0-D911-4FE9-8F66-D33D58C60014}" type="presOf" srcId="{F8E5AEE6-FAA7-4DAE-B561-9E64BC0DA947}" destId="{71A37A2C-9B2C-4A85-B9A8-EAE13D95FF2F}" srcOrd="0" destOrd="0" presId="urn:microsoft.com/office/officeart/2016/7/layout/VerticalDownArrowProcess"/>
    <dgm:cxn modelId="{FD0C71B2-9F4C-43E3-A9A4-A587C0E41F88}" type="presOf" srcId="{C8CF15F6-33F4-4AD7-A4CF-CF39F5AD7403}" destId="{08655C4B-6208-4C0E-B7D2-520DA5E96BDC}" srcOrd="0" destOrd="0" presId="urn:microsoft.com/office/officeart/2016/7/layout/VerticalDownArrowProcess"/>
    <dgm:cxn modelId="{E5B8B7C0-C3EA-46CD-B036-7FC040C86F49}" type="presOf" srcId="{9DB9F9EA-7756-4AC9-A8C0-920D273F325E}" destId="{BB01D5C6-9C16-4005-B774-2B413BF052B2}" srcOrd="0" destOrd="0" presId="urn:microsoft.com/office/officeart/2016/7/layout/VerticalDownArrowProcess"/>
    <dgm:cxn modelId="{D8E933D7-5BEB-4D53-973B-05269CF699C1}" srcId="{DFA84BA5-B11F-4B41-8403-45690ACE4FBC}" destId="{8F46AE28-1260-4B60-95C6-E9DEFDA90C2A}" srcOrd="0" destOrd="0" parTransId="{025E4052-9708-458D-A4B4-112677CB7537}" sibTransId="{9C7A1881-D2D1-4B40-940A-D682374681D2}"/>
    <dgm:cxn modelId="{8C16DADC-35E5-46DB-A5B3-1FEF83C772BF}" type="presOf" srcId="{8F46AE28-1260-4B60-95C6-E9DEFDA90C2A}" destId="{A854612D-AF54-490B-AFA1-CF8FD0093E6E}" srcOrd="0" destOrd="0" presId="urn:microsoft.com/office/officeart/2016/7/layout/VerticalDownArrowProcess"/>
    <dgm:cxn modelId="{1E2464E9-24DF-4593-9827-12D6A5A59276}" type="presOf" srcId="{5899DC38-7C8B-427B-89C1-CCA7EC93BED2}" destId="{8F72B665-6AA5-4D08-B8B3-30E91591E07E}" srcOrd="0" destOrd="0" presId="urn:microsoft.com/office/officeart/2016/7/layout/VerticalDownArrowProcess"/>
    <dgm:cxn modelId="{80F008F3-9FBA-4FA6-A57F-6E5E049A4FF4}" type="presOf" srcId="{DFA84BA5-B11F-4B41-8403-45690ACE4FBC}" destId="{830AE1DB-16CA-4448-BCC6-4C96E743CA19}" srcOrd="0" destOrd="0" presId="urn:microsoft.com/office/officeart/2016/7/layout/VerticalDownArrowProcess"/>
    <dgm:cxn modelId="{33C8EBF4-14E2-4677-95A9-D1EF0A556369}" srcId="{F8E5AEE6-FAA7-4DAE-B561-9E64BC0DA947}" destId="{4C93036F-8A7A-46CE-96BD-1371948527DD}" srcOrd="0" destOrd="0" parTransId="{7AC341AE-010C-445E-B919-B88A6D28ADFF}" sibTransId="{4E398862-5771-405A-9602-B62B3222CE39}"/>
    <dgm:cxn modelId="{F89520BF-9F8B-48AA-9548-3E78546873B3}" type="presParOf" srcId="{08655C4B-6208-4C0E-B7D2-520DA5E96BDC}" destId="{9A9EEDE7-FFBD-483A-825F-B06EE33411B1}" srcOrd="0" destOrd="0" presId="urn:microsoft.com/office/officeart/2016/7/layout/VerticalDownArrowProcess"/>
    <dgm:cxn modelId="{F39DE820-0197-4100-A890-BC1DF7A44CC1}" type="presParOf" srcId="{9A9EEDE7-FFBD-483A-825F-B06EE33411B1}" destId="{5B8299CF-6050-4D9D-AD3B-3483D5679EAE}" srcOrd="0" destOrd="0" presId="urn:microsoft.com/office/officeart/2016/7/layout/VerticalDownArrowProcess"/>
    <dgm:cxn modelId="{F5A585C6-BAB5-43A2-93DC-96434F8A105C}" type="presParOf" srcId="{9A9EEDE7-FFBD-483A-825F-B06EE33411B1}" destId="{C5327C67-DFA5-46C4-9BB0-2174998F6881}" srcOrd="1" destOrd="0" presId="urn:microsoft.com/office/officeart/2016/7/layout/VerticalDownArrowProcess"/>
    <dgm:cxn modelId="{52244CD8-C007-4A9C-899D-329A6C01AA76}" type="presParOf" srcId="{08655C4B-6208-4C0E-B7D2-520DA5E96BDC}" destId="{A30A6D0A-566F-4825-A674-1D11514F0CFA}" srcOrd="1" destOrd="0" presId="urn:microsoft.com/office/officeart/2016/7/layout/VerticalDownArrowProcess"/>
    <dgm:cxn modelId="{590480A2-B8D3-46EA-A89C-DD5B833B0E1C}" type="presParOf" srcId="{08655C4B-6208-4C0E-B7D2-520DA5E96BDC}" destId="{C2A97949-60D8-48D5-868D-5E2691DFFA80}" srcOrd="2" destOrd="0" presId="urn:microsoft.com/office/officeart/2016/7/layout/VerticalDownArrowProcess"/>
    <dgm:cxn modelId="{2BE47453-CF89-478B-B8AF-293C54012DFF}" type="presParOf" srcId="{C2A97949-60D8-48D5-868D-5E2691DFFA80}" destId="{710DFBAB-169F-4280-8224-B1A7276E1D5C}" srcOrd="0" destOrd="0" presId="urn:microsoft.com/office/officeart/2016/7/layout/VerticalDownArrowProcess"/>
    <dgm:cxn modelId="{43C8C7E4-4CF8-4A55-B40C-8C1DD0F60D0C}" type="presParOf" srcId="{C2A97949-60D8-48D5-868D-5E2691DFFA80}" destId="{41990597-C476-40D5-AAC2-6E08E01B521C}" srcOrd="1" destOrd="0" presId="urn:microsoft.com/office/officeart/2016/7/layout/VerticalDownArrowProcess"/>
    <dgm:cxn modelId="{2433553C-43D3-4FD4-AF42-567FFF71E8D7}" type="presParOf" srcId="{C2A97949-60D8-48D5-868D-5E2691DFFA80}" destId="{1E6AE249-DF1E-40A6-94CC-D3118F34227D}" srcOrd="2" destOrd="0" presId="urn:microsoft.com/office/officeart/2016/7/layout/VerticalDownArrowProcess"/>
    <dgm:cxn modelId="{C95D373B-ABD8-4A6D-B771-9434DFD53429}" type="presParOf" srcId="{08655C4B-6208-4C0E-B7D2-520DA5E96BDC}" destId="{BADAC3F0-0E66-49C7-BEF2-840DC4DCE2A1}" srcOrd="3" destOrd="0" presId="urn:microsoft.com/office/officeart/2016/7/layout/VerticalDownArrowProcess"/>
    <dgm:cxn modelId="{A1437519-97F0-4D83-AA58-97CA0741F0E5}" type="presParOf" srcId="{08655C4B-6208-4C0E-B7D2-520DA5E96BDC}" destId="{F985F583-5CEF-4946-9CF0-A602C6A1A8FB}" srcOrd="4" destOrd="0" presId="urn:microsoft.com/office/officeart/2016/7/layout/VerticalDownArrowProcess"/>
    <dgm:cxn modelId="{14B7C265-B2E6-469D-BE4B-3F9C942E3FFA}" type="presParOf" srcId="{F985F583-5CEF-4946-9CF0-A602C6A1A8FB}" destId="{830AE1DB-16CA-4448-BCC6-4C96E743CA19}" srcOrd="0" destOrd="0" presId="urn:microsoft.com/office/officeart/2016/7/layout/VerticalDownArrowProcess"/>
    <dgm:cxn modelId="{58EE5FA0-325A-461A-B1ED-A050A663B727}" type="presParOf" srcId="{F985F583-5CEF-4946-9CF0-A602C6A1A8FB}" destId="{393FFEB0-B7FC-4C00-A47C-DE503517AE84}" srcOrd="1" destOrd="0" presId="urn:microsoft.com/office/officeart/2016/7/layout/VerticalDownArrowProcess"/>
    <dgm:cxn modelId="{16CD37F9-1420-46EA-AE45-40323F12DFDD}" type="presParOf" srcId="{F985F583-5CEF-4946-9CF0-A602C6A1A8FB}" destId="{A854612D-AF54-490B-AFA1-CF8FD0093E6E}" srcOrd="2" destOrd="0" presId="urn:microsoft.com/office/officeart/2016/7/layout/VerticalDownArrowProcess"/>
    <dgm:cxn modelId="{ADE7076B-8810-4043-A0E5-E0B370822B32}" type="presParOf" srcId="{08655C4B-6208-4C0E-B7D2-520DA5E96BDC}" destId="{B392FC90-9191-4B08-802A-6A6C9B008EF7}" srcOrd="5" destOrd="0" presId="urn:microsoft.com/office/officeart/2016/7/layout/VerticalDownArrowProcess"/>
    <dgm:cxn modelId="{95EC850F-E332-49A5-B36E-67F13CF90D41}" type="presParOf" srcId="{08655C4B-6208-4C0E-B7D2-520DA5E96BDC}" destId="{A5FEC04C-2950-4143-BF59-EFF59516CE96}" srcOrd="6" destOrd="0" presId="urn:microsoft.com/office/officeart/2016/7/layout/VerticalDownArrowProcess"/>
    <dgm:cxn modelId="{916E311E-7960-448D-A50F-0BF2EEBA9614}" type="presParOf" srcId="{A5FEC04C-2950-4143-BF59-EFF59516CE96}" destId="{E9EB14DA-BDAD-434E-89E1-C694E199B0FC}" srcOrd="0" destOrd="0" presId="urn:microsoft.com/office/officeart/2016/7/layout/VerticalDownArrowProcess"/>
    <dgm:cxn modelId="{B8E92481-FC61-4367-838E-ED7CBDACC97D}" type="presParOf" srcId="{A5FEC04C-2950-4143-BF59-EFF59516CE96}" destId="{D1F6E702-4529-4871-B2F9-E4F7EFCAED2F}" srcOrd="1" destOrd="0" presId="urn:microsoft.com/office/officeart/2016/7/layout/VerticalDownArrowProcess"/>
    <dgm:cxn modelId="{FB39EE87-F9E9-4549-8596-491438108C05}" type="presParOf" srcId="{A5FEC04C-2950-4143-BF59-EFF59516CE96}" destId="{0A8D68E1-31D7-4599-8D16-8F0EAA0F1BBD}" srcOrd="2" destOrd="0" presId="urn:microsoft.com/office/officeart/2016/7/layout/VerticalDownArrowProcess"/>
    <dgm:cxn modelId="{9B8233CD-EDC8-4752-A734-15D9F4F9A159}" type="presParOf" srcId="{08655C4B-6208-4C0E-B7D2-520DA5E96BDC}" destId="{A4B089B7-F9A0-4E16-861E-BCD22FB63DFA}" srcOrd="7" destOrd="0" presId="urn:microsoft.com/office/officeart/2016/7/layout/VerticalDownArrowProcess"/>
    <dgm:cxn modelId="{C2C5D8F7-FA0E-425C-929B-99C989DF6EE1}" type="presParOf" srcId="{08655C4B-6208-4C0E-B7D2-520DA5E96BDC}" destId="{37872F34-A70F-44DE-9FE2-6B1F71747CB6}" srcOrd="8" destOrd="0" presId="urn:microsoft.com/office/officeart/2016/7/layout/VerticalDownArrowProcess"/>
    <dgm:cxn modelId="{F67AD1C0-4696-4217-A03D-94A5DCBAE75C}" type="presParOf" srcId="{37872F34-A70F-44DE-9FE2-6B1F71747CB6}" destId="{6C6F8C94-4114-4C3B-AFDC-5BAA548B126D}" srcOrd="0" destOrd="0" presId="urn:microsoft.com/office/officeart/2016/7/layout/VerticalDownArrowProcess"/>
    <dgm:cxn modelId="{33418E3E-1AB6-4DE6-BC33-65D3258B7534}" type="presParOf" srcId="{37872F34-A70F-44DE-9FE2-6B1F71747CB6}" destId="{8CCE3B53-3D67-4D0A-95A7-A064426584B0}" srcOrd="1" destOrd="0" presId="urn:microsoft.com/office/officeart/2016/7/layout/VerticalDownArrowProcess"/>
    <dgm:cxn modelId="{78B6295A-CA8D-4AC8-BF08-7F0EB5621D2C}" type="presParOf" srcId="{37872F34-A70F-44DE-9FE2-6B1F71747CB6}" destId="{E65FC58C-BF81-497B-A6E6-4B0ACA325807}" srcOrd="2" destOrd="0" presId="urn:microsoft.com/office/officeart/2016/7/layout/VerticalDownArrowProcess"/>
    <dgm:cxn modelId="{8A91D107-A240-41A8-91D0-5F67EFA9C62B}" type="presParOf" srcId="{08655C4B-6208-4C0E-B7D2-520DA5E96BDC}" destId="{97685BA1-DD8D-4495-A367-EA25DAE93AD0}" srcOrd="9" destOrd="0" presId="urn:microsoft.com/office/officeart/2016/7/layout/VerticalDownArrowProcess"/>
    <dgm:cxn modelId="{461EBC81-1FDF-4681-AD4A-6DD3D1E115A6}" type="presParOf" srcId="{08655C4B-6208-4C0E-B7D2-520DA5E96BDC}" destId="{CBFEDCFE-9317-4384-97DA-8DE0B52C351A}" srcOrd="10" destOrd="0" presId="urn:microsoft.com/office/officeart/2016/7/layout/VerticalDownArrowProcess"/>
    <dgm:cxn modelId="{86F0CDB5-43D7-464F-B95C-62FEEEFCDDE7}" type="presParOf" srcId="{CBFEDCFE-9317-4384-97DA-8DE0B52C351A}" destId="{71A37A2C-9B2C-4A85-B9A8-EAE13D95FF2F}" srcOrd="0" destOrd="0" presId="urn:microsoft.com/office/officeart/2016/7/layout/VerticalDownArrowProcess"/>
    <dgm:cxn modelId="{0609B880-573F-4AFF-96C1-1A04199E0A49}" type="presParOf" srcId="{CBFEDCFE-9317-4384-97DA-8DE0B52C351A}" destId="{11DAC5D5-66C5-4F2B-B85B-3D886ED7863E}" srcOrd="1" destOrd="0" presId="urn:microsoft.com/office/officeart/2016/7/layout/VerticalDownArrowProcess"/>
    <dgm:cxn modelId="{589D4D56-8D7B-40AF-A5EE-E0074C03533B}" type="presParOf" srcId="{CBFEDCFE-9317-4384-97DA-8DE0B52C351A}" destId="{696EC3C9-4333-438A-B439-704C728386B8}" srcOrd="2" destOrd="0" presId="urn:microsoft.com/office/officeart/2016/7/layout/VerticalDownArrowProcess"/>
    <dgm:cxn modelId="{E67C8C7B-AAD3-4BE0-A659-0FB7EB138C80}" type="presParOf" srcId="{08655C4B-6208-4C0E-B7D2-520DA5E96BDC}" destId="{D2147C00-7B83-456E-B537-E6D201F05E73}" srcOrd="11" destOrd="0" presId="urn:microsoft.com/office/officeart/2016/7/layout/VerticalDownArrowProcess"/>
    <dgm:cxn modelId="{60BE5E72-A422-431F-BA4F-78C1BDBF294C}" type="presParOf" srcId="{08655C4B-6208-4C0E-B7D2-520DA5E96BDC}" destId="{16CEE963-0D9F-49B7-8153-2644D069A4D0}" srcOrd="12" destOrd="0" presId="urn:microsoft.com/office/officeart/2016/7/layout/VerticalDownArrowProcess"/>
    <dgm:cxn modelId="{9754F2CB-107D-42E4-BC8A-5DF1DF0C1ABD}" type="presParOf" srcId="{16CEE963-0D9F-49B7-8153-2644D069A4D0}" destId="{8F72B665-6AA5-4D08-B8B3-30E91591E07E}" srcOrd="0" destOrd="0" presId="urn:microsoft.com/office/officeart/2016/7/layout/VerticalDownArrowProcess"/>
    <dgm:cxn modelId="{D4D7ED62-F906-442B-923A-D625EE239177}" type="presParOf" srcId="{16CEE963-0D9F-49B7-8153-2644D069A4D0}" destId="{CFE3D3C4-7B4A-48C0-B0D4-FC49709B81F3}" srcOrd="1" destOrd="0" presId="urn:microsoft.com/office/officeart/2016/7/layout/VerticalDownArrowProcess"/>
    <dgm:cxn modelId="{D74571FE-5B76-4192-A83C-8D9B903629F2}" type="presParOf" srcId="{16CEE963-0D9F-49B7-8153-2644D069A4D0}" destId="{BB01D5C6-9C16-4005-B774-2B413BF052B2}"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4B808-AD3B-424D-B33D-C5C6AEAB5B5C}">
      <dsp:nvSpPr>
        <dsp:cNvPr id="0" name=""/>
        <dsp:cNvSpPr/>
      </dsp:nvSpPr>
      <dsp:spPr>
        <a:xfrm>
          <a:off x="0" y="0"/>
          <a:ext cx="2536582" cy="4197023"/>
        </a:xfrm>
        <a:prstGeom prst="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dirty="0"/>
            <a:t>3,000 hours of clinical practice hours, which may include clinical instructional hours, within the 5 years immediately preceding the application request</a:t>
          </a:r>
        </a:p>
      </dsp:txBody>
      <dsp:txXfrm>
        <a:off x="0" y="0"/>
        <a:ext cx="2536582" cy="4197023"/>
      </dsp:txXfrm>
    </dsp:sp>
    <dsp:sp modelId="{5A5C62EF-C7BA-F24A-AF9A-5C69524650C8}">
      <dsp:nvSpPr>
        <dsp:cNvPr id="0" name=""/>
        <dsp:cNvSpPr/>
      </dsp:nvSpPr>
      <dsp:spPr>
        <a:xfrm>
          <a:off x="2573314" y="1977011"/>
          <a:ext cx="408533" cy="243000"/>
        </a:xfrm>
        <a:prstGeom prst="rightArrow">
          <a:avLst>
            <a:gd name="adj1" fmla="val 50000"/>
            <a:gd name="adj2" fmla="val 50000"/>
          </a:avLst>
        </a:prstGeom>
        <a:blipFill rotWithShape="1">
          <a:blip xmlns:r="http://schemas.openxmlformats.org/officeDocument/2006/relationships" r:embed="rId1">
            <a:duotone>
              <a:schemeClr val="accent2">
                <a:hueOff val="780253"/>
                <a:satOff val="-973"/>
                <a:lumOff val="229"/>
                <a:alphaOff val="0"/>
                <a:tint val="98000"/>
                <a:lumMod val="102000"/>
              </a:schemeClr>
              <a:schemeClr val="accent2">
                <a:hueOff val="780253"/>
                <a:satOff val="-973"/>
                <a:lumOff val="229"/>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FA9C0AFA-002B-A949-956B-A7497A25D017}">
      <dsp:nvSpPr>
        <dsp:cNvPr id="0" name=""/>
        <dsp:cNvSpPr/>
      </dsp:nvSpPr>
      <dsp:spPr>
        <a:xfrm>
          <a:off x="2958805" y="0"/>
          <a:ext cx="2693323" cy="4197023"/>
        </a:xfrm>
        <a:prstGeom prst="rect">
          <a:avLst/>
        </a:prstGeom>
        <a:blipFill rotWithShape="1">
          <a:blip xmlns:r="http://schemas.openxmlformats.org/officeDocument/2006/relationships" r:embed="rId1">
            <a:duotone>
              <a:schemeClr val="accent2">
                <a:hueOff val="1560506"/>
                <a:satOff val="-1946"/>
                <a:lumOff val="458"/>
                <a:alphaOff val="0"/>
                <a:tint val="98000"/>
                <a:lumMod val="102000"/>
              </a:schemeClr>
              <a:schemeClr val="accent2">
                <a:hueOff val="1560506"/>
                <a:satOff val="-1946"/>
                <a:lumOff val="458"/>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dirty="0"/>
            <a:t>3 graduate-level semester hours, or the equivalent, in BOTH </a:t>
          </a:r>
          <a:r>
            <a:rPr lang="en-US" sz="1800" u="sng" kern="1200" dirty="0"/>
            <a:t>differential diagnosis</a:t>
          </a:r>
          <a:r>
            <a:rPr lang="en-US" sz="1800" kern="1200" dirty="0"/>
            <a:t> AND </a:t>
          </a:r>
          <a:r>
            <a:rPr lang="en-US" sz="1800" u="sng" kern="1200" dirty="0"/>
            <a:t>Pharmacology </a:t>
          </a:r>
          <a:r>
            <a:rPr lang="en-US" sz="1800" kern="1200" dirty="0"/>
            <a:t>within the 5 years immediately preceding the application request, or equivalent (45 Continuing Education credits) </a:t>
          </a:r>
        </a:p>
      </dsp:txBody>
      <dsp:txXfrm>
        <a:off x="2958805" y="0"/>
        <a:ext cx="2693323" cy="4197023"/>
      </dsp:txXfrm>
    </dsp:sp>
    <dsp:sp modelId="{DB1C8CEB-5B54-F94E-8C89-F9533CF27547}">
      <dsp:nvSpPr>
        <dsp:cNvPr id="0" name=""/>
        <dsp:cNvSpPr/>
      </dsp:nvSpPr>
      <dsp:spPr>
        <a:xfrm>
          <a:off x="5747548" y="1977011"/>
          <a:ext cx="408533" cy="243000"/>
        </a:xfrm>
        <a:prstGeom prst="rightArrow">
          <a:avLst>
            <a:gd name="adj1" fmla="val 50000"/>
            <a:gd name="adj2" fmla="val 50000"/>
          </a:avLst>
        </a:prstGeom>
        <a:blipFill rotWithShape="1">
          <a:blip xmlns:r="http://schemas.openxmlformats.org/officeDocument/2006/relationships" r:embed="rId1">
            <a:duotone>
              <a:schemeClr val="accent2">
                <a:hueOff val="2340759"/>
                <a:satOff val="-2919"/>
                <a:lumOff val="686"/>
                <a:alphaOff val="0"/>
                <a:tint val="98000"/>
                <a:lumMod val="102000"/>
              </a:schemeClr>
              <a:schemeClr val="accent2">
                <a:hueOff val="2340759"/>
                <a:satOff val="-2919"/>
                <a:lumOff val="686"/>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E0B984B7-9735-F14A-A614-5A69C4180E65}">
      <dsp:nvSpPr>
        <dsp:cNvPr id="0" name=""/>
        <dsp:cNvSpPr/>
      </dsp:nvSpPr>
      <dsp:spPr>
        <a:xfrm>
          <a:off x="6192270" y="96978"/>
          <a:ext cx="2794721" cy="4003065"/>
        </a:xfrm>
        <a:prstGeom prst="rect">
          <a:avLst/>
        </a:prstGeom>
        <a:blipFill rotWithShape="1">
          <a:blip xmlns:r="http://schemas.openxmlformats.org/officeDocument/2006/relationships" r:embed="rId1">
            <a:duotone>
              <a:schemeClr val="accent2">
                <a:hueOff val="3121013"/>
                <a:satOff val="-3893"/>
                <a:lumOff val="915"/>
                <a:alphaOff val="0"/>
                <a:tint val="98000"/>
                <a:lumMod val="102000"/>
              </a:schemeClr>
              <a:schemeClr val="accent2">
                <a:hueOff val="3121013"/>
                <a:satOff val="-3893"/>
                <a:lumOff val="915"/>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dirty="0"/>
            <a:t>Must obtain and maintain professional liability coverage (malpractice insurance) in the amount of at least 100k per claim / 300k aggregate </a:t>
          </a:r>
          <a:r>
            <a:rPr lang="en-US" sz="1800" b="1" u="sng" kern="1200" dirty="0"/>
            <a:t>or</a:t>
          </a:r>
          <a:r>
            <a:rPr lang="en-US" sz="1800" kern="1200" dirty="0"/>
            <a:t> obtain and maintain an irrevocable letter of credit in the amount of at least 100k per claim / 300k aggregate</a:t>
          </a:r>
        </a:p>
      </dsp:txBody>
      <dsp:txXfrm>
        <a:off x="6192270" y="96978"/>
        <a:ext cx="2794721" cy="4003065"/>
      </dsp:txXfrm>
    </dsp:sp>
    <dsp:sp modelId="{D5DEDCC0-63DE-1E4F-A5C6-13EF766F3D66}">
      <dsp:nvSpPr>
        <dsp:cNvPr id="0" name=""/>
        <dsp:cNvSpPr/>
      </dsp:nvSpPr>
      <dsp:spPr>
        <a:xfrm>
          <a:off x="9023180" y="1977011"/>
          <a:ext cx="408533" cy="243000"/>
        </a:xfrm>
        <a:prstGeom prst="rightArrow">
          <a:avLst>
            <a:gd name="adj1" fmla="val 50000"/>
            <a:gd name="adj2" fmla="val 50000"/>
          </a:avLst>
        </a:prstGeom>
        <a:blipFill rotWithShape="1">
          <a:blip xmlns:r="http://schemas.openxmlformats.org/officeDocument/2006/relationships" r:embed="rId1">
            <a:duotone>
              <a:schemeClr val="accent2">
                <a:hueOff val="3901266"/>
                <a:satOff val="-4866"/>
                <a:lumOff val="1144"/>
                <a:alphaOff val="0"/>
                <a:tint val="98000"/>
                <a:lumMod val="102000"/>
              </a:schemeClr>
              <a:schemeClr val="accent2">
                <a:hueOff val="3901266"/>
                <a:satOff val="-4866"/>
                <a:lumOff val="1144"/>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C08263C8-12E8-214F-B811-6AE874D40190}">
      <dsp:nvSpPr>
        <dsp:cNvPr id="0" name=""/>
        <dsp:cNvSpPr/>
      </dsp:nvSpPr>
      <dsp:spPr>
        <a:xfrm>
          <a:off x="9467902" y="83125"/>
          <a:ext cx="2723554" cy="4030772"/>
        </a:xfrm>
        <a:prstGeom prst="rect">
          <a:avLst/>
        </a:prstGeom>
        <a:blipFill rotWithShape="1">
          <a:blip xmlns:r="http://schemas.openxmlformats.org/officeDocument/2006/relationships" r:embed="rId1">
            <a:duotone>
              <a:schemeClr val="accent2">
                <a:hueOff val="4681519"/>
                <a:satOff val="-5839"/>
                <a:lumOff val="1373"/>
                <a:alphaOff val="0"/>
                <a:tint val="98000"/>
                <a:lumMod val="102000"/>
              </a:schemeClr>
              <a:schemeClr val="accent2">
                <a:hueOff val="4681519"/>
                <a:satOff val="-5839"/>
                <a:lumOff val="1373"/>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kern="1200" dirty="0"/>
            <a:t>CNMs must have a written patient transfer agreement with a hospital and a written referral agreement with a physician to engage in nurse midwifery.</a:t>
          </a:r>
        </a:p>
      </dsp:txBody>
      <dsp:txXfrm>
        <a:off x="9467902" y="83125"/>
        <a:ext cx="2723554" cy="4030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299CF-6050-4D9D-AD3B-3483D5679EAE}">
      <dsp:nvSpPr>
        <dsp:cNvPr id="0" name=""/>
        <dsp:cNvSpPr/>
      </dsp:nvSpPr>
      <dsp:spPr>
        <a:xfrm>
          <a:off x="0" y="5476824"/>
          <a:ext cx="1703438" cy="599325"/>
        </a:xfrm>
        <a:prstGeom prst="rect">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21149" tIns="120904" rIns="12114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Educate </a:t>
          </a:r>
        </a:p>
      </dsp:txBody>
      <dsp:txXfrm>
        <a:off x="0" y="5476824"/>
        <a:ext cx="1703438" cy="599325"/>
      </dsp:txXfrm>
    </dsp:sp>
    <dsp:sp modelId="{C5327C67-DFA5-46C4-9BB0-2174998F6881}">
      <dsp:nvSpPr>
        <dsp:cNvPr id="0" name=""/>
        <dsp:cNvSpPr/>
      </dsp:nvSpPr>
      <dsp:spPr>
        <a:xfrm>
          <a:off x="1703438" y="5476824"/>
          <a:ext cx="5110316" cy="599325"/>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661" tIns="139700" rIns="103661" bIns="139700" numCol="1" spcCol="1270" anchor="ctr" anchorCtr="0">
          <a:noAutofit/>
        </a:bodyPr>
        <a:lstStyle/>
        <a:p>
          <a:pPr marL="0" lvl="0" indent="0" algn="l" defTabSz="488950">
            <a:lnSpc>
              <a:spcPct val="90000"/>
            </a:lnSpc>
            <a:spcBef>
              <a:spcPct val="0"/>
            </a:spcBef>
            <a:spcAft>
              <a:spcPct val="35000"/>
            </a:spcAft>
            <a:buNone/>
          </a:pPr>
          <a:r>
            <a:rPr lang="en-US" sz="1100" kern="1200" dirty="0"/>
            <a:t>Educate on the issues and encourage advocacy by NPs/APRNs</a:t>
          </a:r>
        </a:p>
      </dsp:txBody>
      <dsp:txXfrm>
        <a:off x="1703438" y="5476824"/>
        <a:ext cx="5110316" cy="599325"/>
      </dsp:txXfrm>
    </dsp:sp>
    <dsp:sp modelId="{41990597-C476-40D5-AAC2-6E08E01B521C}">
      <dsp:nvSpPr>
        <dsp:cNvPr id="0" name=""/>
        <dsp:cNvSpPr/>
      </dsp:nvSpPr>
      <dsp:spPr>
        <a:xfrm rot="10800000">
          <a:off x="0" y="4564050"/>
          <a:ext cx="1703438" cy="921763"/>
        </a:xfrm>
        <a:prstGeom prst="upArrowCallout">
          <a:avLst>
            <a:gd name="adj1" fmla="val 5000"/>
            <a:gd name="adj2" fmla="val 10000"/>
            <a:gd name="adj3" fmla="val 15000"/>
            <a:gd name="adj4" fmla="val 64977"/>
          </a:avLst>
        </a:prstGeom>
        <a:blipFill rotWithShape="1">
          <a:blip xmlns:r="http://schemas.openxmlformats.org/officeDocument/2006/relationships" r:embed="rId1">
            <a:duotone>
              <a:schemeClr val="accent5">
                <a:hueOff val="-1655646"/>
                <a:satOff val="6635"/>
                <a:lumOff val="1438"/>
                <a:alphaOff val="0"/>
                <a:tint val="98000"/>
                <a:lumMod val="102000"/>
              </a:schemeClr>
              <a:schemeClr val="accent5">
                <a:hueOff val="-1655646"/>
                <a:satOff val="6635"/>
                <a:lumOff val="1438"/>
                <a:alphaOff val="0"/>
                <a:shade val="98000"/>
                <a:lumMod val="98000"/>
              </a:schemeClr>
            </a:duotone>
          </a:blip>
          <a:tile tx="0" ty="0" sx="100000" sy="100000" flip="none" algn="tl"/>
        </a:blipFill>
        <a:ln w="9525" cap="rnd" cmpd="sng" algn="ctr">
          <a:solidFill>
            <a:schemeClr val="accent5">
              <a:hueOff val="-1655646"/>
              <a:satOff val="6635"/>
              <a:lumOff val="1438"/>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21149" tIns="120904" rIns="12114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Work</a:t>
          </a:r>
        </a:p>
      </dsp:txBody>
      <dsp:txXfrm rot="-10800000">
        <a:off x="0" y="4564050"/>
        <a:ext cx="1703438" cy="599146"/>
      </dsp:txXfrm>
    </dsp:sp>
    <dsp:sp modelId="{1E6AE249-DF1E-40A6-94CC-D3118F34227D}">
      <dsp:nvSpPr>
        <dsp:cNvPr id="0" name=""/>
        <dsp:cNvSpPr/>
      </dsp:nvSpPr>
      <dsp:spPr>
        <a:xfrm>
          <a:off x="1703438" y="4564050"/>
          <a:ext cx="5110316" cy="599146"/>
        </a:xfrm>
        <a:prstGeom prst="rect">
          <a:avLst/>
        </a:prstGeom>
        <a:solidFill>
          <a:schemeClr val="accent5">
            <a:tint val="40000"/>
            <a:alpha val="90000"/>
            <a:hueOff val="-1790080"/>
            <a:satOff val="8042"/>
            <a:lumOff val="553"/>
            <a:alphaOff val="0"/>
          </a:schemeClr>
        </a:solidFill>
        <a:ln w="9525" cap="rnd" cmpd="sng" algn="ctr">
          <a:solidFill>
            <a:schemeClr val="accent5">
              <a:tint val="40000"/>
              <a:alpha val="90000"/>
              <a:hueOff val="-1790080"/>
              <a:satOff val="8042"/>
              <a:lumOff val="5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661" tIns="139700" rIns="103661" bIns="139700" numCol="1" spcCol="1270" anchor="ctr" anchorCtr="0">
          <a:noAutofit/>
        </a:bodyPr>
        <a:lstStyle/>
        <a:p>
          <a:pPr marL="0" lvl="0" indent="0" algn="l" defTabSz="488950">
            <a:lnSpc>
              <a:spcPct val="90000"/>
            </a:lnSpc>
            <a:spcBef>
              <a:spcPct val="0"/>
            </a:spcBef>
            <a:spcAft>
              <a:spcPct val="35000"/>
            </a:spcAft>
            <a:buNone/>
          </a:pPr>
          <a:r>
            <a:rPr lang="en-US" sz="1100" kern="1200" dirty="0"/>
            <a:t>Work with the BON, BOM, and DOH in the rulemaking process and implementation of HB 607</a:t>
          </a:r>
        </a:p>
      </dsp:txBody>
      <dsp:txXfrm>
        <a:off x="1703438" y="4564050"/>
        <a:ext cx="5110316" cy="599146"/>
      </dsp:txXfrm>
    </dsp:sp>
    <dsp:sp modelId="{393FFEB0-B7FC-4C00-A47C-DE503517AE84}">
      <dsp:nvSpPr>
        <dsp:cNvPr id="0" name=""/>
        <dsp:cNvSpPr/>
      </dsp:nvSpPr>
      <dsp:spPr>
        <a:xfrm rot="10800000">
          <a:off x="0" y="3651277"/>
          <a:ext cx="1703438" cy="921763"/>
        </a:xfrm>
        <a:prstGeom prst="upArrowCallout">
          <a:avLst>
            <a:gd name="adj1" fmla="val 5000"/>
            <a:gd name="adj2" fmla="val 10000"/>
            <a:gd name="adj3" fmla="val 15000"/>
            <a:gd name="adj4" fmla="val 64977"/>
          </a:avLst>
        </a:prstGeom>
        <a:blipFill rotWithShape="1">
          <a:blip xmlns:r="http://schemas.openxmlformats.org/officeDocument/2006/relationships" r:embed="rId1">
            <a:duotone>
              <a:schemeClr val="accent5">
                <a:hueOff val="-3311292"/>
                <a:satOff val="13270"/>
                <a:lumOff val="2876"/>
                <a:alphaOff val="0"/>
                <a:tint val="98000"/>
                <a:lumMod val="102000"/>
              </a:schemeClr>
              <a:schemeClr val="accent5">
                <a:hueOff val="-3311292"/>
                <a:satOff val="13270"/>
                <a:lumOff val="2876"/>
                <a:alphaOff val="0"/>
                <a:shade val="98000"/>
                <a:lumMod val="98000"/>
              </a:schemeClr>
            </a:duotone>
          </a:blip>
          <a:tile tx="0" ty="0" sx="100000" sy="100000" flip="none" algn="tl"/>
        </a:blipFill>
        <a:ln w="9525" cap="rnd" cmpd="sng" algn="ctr">
          <a:solidFill>
            <a:schemeClr val="accent5">
              <a:hueOff val="-3311292"/>
              <a:satOff val="13270"/>
              <a:lumOff val="2876"/>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21149" tIns="120904" rIns="12114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Evaluate</a:t>
          </a:r>
        </a:p>
      </dsp:txBody>
      <dsp:txXfrm rot="-10800000">
        <a:off x="0" y="3651277"/>
        <a:ext cx="1703438" cy="599146"/>
      </dsp:txXfrm>
    </dsp:sp>
    <dsp:sp modelId="{A854612D-AF54-490B-AFA1-CF8FD0093E6E}">
      <dsp:nvSpPr>
        <dsp:cNvPr id="0" name=""/>
        <dsp:cNvSpPr/>
      </dsp:nvSpPr>
      <dsp:spPr>
        <a:xfrm>
          <a:off x="1703438" y="3651277"/>
          <a:ext cx="5110316" cy="599146"/>
        </a:xfrm>
        <a:prstGeom prst="rect">
          <a:avLst/>
        </a:prstGeom>
        <a:solidFill>
          <a:schemeClr val="accent5">
            <a:tint val="40000"/>
            <a:alpha val="90000"/>
            <a:hueOff val="-3580161"/>
            <a:satOff val="16084"/>
            <a:lumOff val="1106"/>
            <a:alphaOff val="0"/>
          </a:schemeClr>
        </a:solidFill>
        <a:ln w="9525" cap="rnd" cmpd="sng" algn="ctr">
          <a:solidFill>
            <a:schemeClr val="accent5">
              <a:tint val="40000"/>
              <a:alpha val="90000"/>
              <a:hueOff val="-3580161"/>
              <a:satOff val="16084"/>
              <a:lumOff val="11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661" tIns="139700" rIns="103661" bIns="139700" numCol="1" spcCol="1270" anchor="ctr" anchorCtr="0">
          <a:noAutofit/>
        </a:bodyPr>
        <a:lstStyle/>
        <a:p>
          <a:pPr marL="0" lvl="0" indent="0" algn="l" defTabSz="488950">
            <a:lnSpc>
              <a:spcPct val="90000"/>
            </a:lnSpc>
            <a:spcBef>
              <a:spcPct val="0"/>
            </a:spcBef>
            <a:spcAft>
              <a:spcPct val="35000"/>
            </a:spcAft>
            <a:buNone/>
          </a:pPr>
          <a:r>
            <a:rPr lang="en-US" sz="1100" kern="1200" dirty="0"/>
            <a:t>Evaluate statutory language to clarify vagueness</a:t>
          </a:r>
        </a:p>
      </dsp:txBody>
      <dsp:txXfrm>
        <a:off x="1703438" y="3651277"/>
        <a:ext cx="5110316" cy="599146"/>
      </dsp:txXfrm>
    </dsp:sp>
    <dsp:sp modelId="{D1F6E702-4529-4871-B2F9-E4F7EFCAED2F}">
      <dsp:nvSpPr>
        <dsp:cNvPr id="0" name=""/>
        <dsp:cNvSpPr/>
      </dsp:nvSpPr>
      <dsp:spPr>
        <a:xfrm rot="10800000">
          <a:off x="0" y="2738504"/>
          <a:ext cx="1703438" cy="921763"/>
        </a:xfrm>
        <a:prstGeom prst="upArrowCallout">
          <a:avLst>
            <a:gd name="adj1" fmla="val 5000"/>
            <a:gd name="adj2" fmla="val 10000"/>
            <a:gd name="adj3" fmla="val 15000"/>
            <a:gd name="adj4" fmla="val 64977"/>
          </a:avLst>
        </a:prstGeom>
        <a:blipFill rotWithShape="1">
          <a:blip xmlns:r="http://schemas.openxmlformats.org/officeDocument/2006/relationships" r:embed="rId1">
            <a:duotone>
              <a:schemeClr val="accent5">
                <a:hueOff val="-4966938"/>
                <a:satOff val="19906"/>
                <a:lumOff val="4314"/>
                <a:alphaOff val="0"/>
                <a:tint val="98000"/>
                <a:lumMod val="102000"/>
              </a:schemeClr>
              <a:schemeClr val="accent5">
                <a:hueOff val="-4966938"/>
                <a:satOff val="19906"/>
                <a:lumOff val="4314"/>
                <a:alphaOff val="0"/>
                <a:shade val="98000"/>
                <a:lumMod val="98000"/>
              </a:schemeClr>
            </a:duotone>
          </a:blip>
          <a:tile tx="0" ty="0" sx="100000" sy="100000" flip="none" algn="tl"/>
        </a:blipFill>
        <a:ln w="9525" cap="rnd" cmpd="sng" algn="ctr">
          <a:solidFill>
            <a:schemeClr val="accent5">
              <a:hueOff val="-4966938"/>
              <a:satOff val="19906"/>
              <a:lumOff val="431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21149" tIns="120904" rIns="12114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Discuss</a:t>
          </a:r>
        </a:p>
      </dsp:txBody>
      <dsp:txXfrm rot="-10800000">
        <a:off x="0" y="2738504"/>
        <a:ext cx="1703438" cy="599146"/>
      </dsp:txXfrm>
    </dsp:sp>
    <dsp:sp modelId="{0A8D68E1-31D7-4599-8D16-8F0EAA0F1BBD}">
      <dsp:nvSpPr>
        <dsp:cNvPr id="0" name=""/>
        <dsp:cNvSpPr/>
      </dsp:nvSpPr>
      <dsp:spPr>
        <a:xfrm>
          <a:off x="1703438" y="2738504"/>
          <a:ext cx="5110316" cy="599146"/>
        </a:xfrm>
        <a:prstGeom prst="rect">
          <a:avLst/>
        </a:prstGeom>
        <a:solidFill>
          <a:schemeClr val="accent5">
            <a:tint val="40000"/>
            <a:alpha val="90000"/>
            <a:hueOff val="-5370241"/>
            <a:satOff val="24126"/>
            <a:lumOff val="1658"/>
            <a:alphaOff val="0"/>
          </a:schemeClr>
        </a:solidFill>
        <a:ln w="9525" cap="rnd" cmpd="sng" algn="ctr">
          <a:solidFill>
            <a:schemeClr val="accent5">
              <a:tint val="40000"/>
              <a:alpha val="90000"/>
              <a:hueOff val="-5370241"/>
              <a:satOff val="24126"/>
              <a:lumOff val="16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661" tIns="139700" rIns="103661" bIns="139700" numCol="1" spcCol="1270" anchor="ctr" anchorCtr="0">
          <a:noAutofit/>
        </a:bodyPr>
        <a:lstStyle/>
        <a:p>
          <a:pPr marL="0" lvl="0" indent="0" algn="l" defTabSz="488950">
            <a:lnSpc>
              <a:spcPct val="90000"/>
            </a:lnSpc>
            <a:spcBef>
              <a:spcPct val="0"/>
            </a:spcBef>
            <a:spcAft>
              <a:spcPct val="35000"/>
            </a:spcAft>
            <a:buNone/>
          </a:pPr>
          <a:r>
            <a:rPr lang="en-US" sz="1100" kern="1200" dirty="0"/>
            <a:t>Discuss bill language to secure FPA for all APRNs</a:t>
          </a:r>
        </a:p>
      </dsp:txBody>
      <dsp:txXfrm>
        <a:off x="1703438" y="2738504"/>
        <a:ext cx="5110316" cy="599146"/>
      </dsp:txXfrm>
    </dsp:sp>
    <dsp:sp modelId="{8CCE3B53-3D67-4D0A-95A7-A064426584B0}">
      <dsp:nvSpPr>
        <dsp:cNvPr id="0" name=""/>
        <dsp:cNvSpPr/>
      </dsp:nvSpPr>
      <dsp:spPr>
        <a:xfrm rot="10800000">
          <a:off x="0" y="1825730"/>
          <a:ext cx="1703438" cy="921763"/>
        </a:xfrm>
        <a:prstGeom prst="upArrowCallout">
          <a:avLst>
            <a:gd name="adj1" fmla="val 5000"/>
            <a:gd name="adj2" fmla="val 10000"/>
            <a:gd name="adj3" fmla="val 15000"/>
            <a:gd name="adj4" fmla="val 64977"/>
          </a:avLst>
        </a:prstGeom>
        <a:blipFill rotWithShape="1">
          <a:blip xmlns:r="http://schemas.openxmlformats.org/officeDocument/2006/relationships" r:embed="rId1">
            <a:duotone>
              <a:schemeClr val="accent5">
                <a:hueOff val="-6622584"/>
                <a:satOff val="26541"/>
                <a:lumOff val="5752"/>
                <a:alphaOff val="0"/>
                <a:tint val="98000"/>
                <a:lumMod val="102000"/>
              </a:schemeClr>
              <a:schemeClr val="accent5">
                <a:hueOff val="-6622584"/>
                <a:satOff val="26541"/>
                <a:lumOff val="5752"/>
                <a:alphaOff val="0"/>
                <a:shade val="98000"/>
                <a:lumMod val="98000"/>
              </a:schemeClr>
            </a:duotone>
          </a:blip>
          <a:tile tx="0" ty="0" sx="100000" sy="100000" flip="none" algn="tl"/>
        </a:blipFill>
        <a:ln w="9525" cap="rnd" cmpd="sng" algn="ctr">
          <a:solidFill>
            <a:schemeClr val="accent5">
              <a:hueOff val="-6622584"/>
              <a:satOff val="26541"/>
              <a:lumOff val="5752"/>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21149" tIns="120904" rIns="12114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Develop/edit</a:t>
          </a:r>
        </a:p>
      </dsp:txBody>
      <dsp:txXfrm rot="-10800000">
        <a:off x="0" y="1825730"/>
        <a:ext cx="1703438" cy="599146"/>
      </dsp:txXfrm>
    </dsp:sp>
    <dsp:sp modelId="{E65FC58C-BF81-497B-A6E6-4B0ACA325807}">
      <dsp:nvSpPr>
        <dsp:cNvPr id="0" name=""/>
        <dsp:cNvSpPr/>
      </dsp:nvSpPr>
      <dsp:spPr>
        <a:xfrm>
          <a:off x="1703438" y="1825730"/>
          <a:ext cx="5110316" cy="599146"/>
        </a:xfrm>
        <a:prstGeom prst="rect">
          <a:avLst/>
        </a:prstGeom>
        <a:solidFill>
          <a:schemeClr val="accent5">
            <a:tint val="40000"/>
            <a:alpha val="90000"/>
            <a:hueOff val="-7160321"/>
            <a:satOff val="32169"/>
            <a:lumOff val="2211"/>
            <a:alphaOff val="0"/>
          </a:schemeClr>
        </a:solidFill>
        <a:ln w="9525" cap="rnd" cmpd="sng" algn="ctr">
          <a:solidFill>
            <a:schemeClr val="accent5">
              <a:tint val="40000"/>
              <a:alpha val="90000"/>
              <a:hueOff val="-7160321"/>
              <a:satOff val="32169"/>
              <a:lumOff val="22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661" tIns="139700" rIns="103661" bIns="139700" numCol="1" spcCol="1270" anchor="ctr" anchorCtr="0">
          <a:noAutofit/>
        </a:bodyPr>
        <a:lstStyle/>
        <a:p>
          <a:pPr marL="0" lvl="0" indent="0" algn="l" defTabSz="488950">
            <a:lnSpc>
              <a:spcPct val="90000"/>
            </a:lnSpc>
            <a:spcBef>
              <a:spcPct val="0"/>
            </a:spcBef>
            <a:spcAft>
              <a:spcPct val="35000"/>
            </a:spcAft>
            <a:buNone/>
          </a:pPr>
          <a:r>
            <a:rPr lang="en-US" sz="1100" kern="1200" dirty="0"/>
            <a:t>Develop/edit informational “one-pagers” for dissemination</a:t>
          </a:r>
        </a:p>
      </dsp:txBody>
      <dsp:txXfrm>
        <a:off x="1703438" y="1825730"/>
        <a:ext cx="5110316" cy="599146"/>
      </dsp:txXfrm>
    </dsp:sp>
    <dsp:sp modelId="{11DAC5D5-66C5-4F2B-B85B-3D886ED7863E}">
      <dsp:nvSpPr>
        <dsp:cNvPr id="0" name=""/>
        <dsp:cNvSpPr/>
      </dsp:nvSpPr>
      <dsp:spPr>
        <a:xfrm rot="10800000">
          <a:off x="0" y="912957"/>
          <a:ext cx="1703438" cy="921763"/>
        </a:xfrm>
        <a:prstGeom prst="upArrowCallout">
          <a:avLst>
            <a:gd name="adj1" fmla="val 5000"/>
            <a:gd name="adj2" fmla="val 10000"/>
            <a:gd name="adj3" fmla="val 15000"/>
            <a:gd name="adj4" fmla="val 64977"/>
          </a:avLst>
        </a:prstGeom>
        <a:blipFill rotWithShape="1">
          <a:blip xmlns:r="http://schemas.openxmlformats.org/officeDocument/2006/relationships" r:embed="rId1">
            <a:duotone>
              <a:schemeClr val="accent5">
                <a:hueOff val="-8278230"/>
                <a:satOff val="33176"/>
                <a:lumOff val="7190"/>
                <a:alphaOff val="0"/>
                <a:tint val="98000"/>
                <a:lumMod val="102000"/>
              </a:schemeClr>
              <a:schemeClr val="accent5">
                <a:hueOff val="-8278230"/>
                <a:satOff val="33176"/>
                <a:lumOff val="7190"/>
                <a:alphaOff val="0"/>
                <a:shade val="98000"/>
                <a:lumMod val="98000"/>
              </a:schemeClr>
            </a:duotone>
          </a:blip>
          <a:tile tx="0" ty="0" sx="100000" sy="100000" flip="none" algn="tl"/>
        </a:blipFill>
        <a:ln w="9525" cap="rnd" cmpd="sng" algn="ctr">
          <a:solidFill>
            <a:schemeClr val="accent5">
              <a:hueOff val="-8278230"/>
              <a:satOff val="33176"/>
              <a:lumOff val="719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21149" tIns="120904" rIns="12114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Secure</a:t>
          </a:r>
        </a:p>
      </dsp:txBody>
      <dsp:txXfrm rot="-10800000">
        <a:off x="0" y="912957"/>
        <a:ext cx="1703438" cy="599146"/>
      </dsp:txXfrm>
    </dsp:sp>
    <dsp:sp modelId="{696EC3C9-4333-438A-B439-704C728386B8}">
      <dsp:nvSpPr>
        <dsp:cNvPr id="0" name=""/>
        <dsp:cNvSpPr/>
      </dsp:nvSpPr>
      <dsp:spPr>
        <a:xfrm>
          <a:off x="1703438" y="912957"/>
          <a:ext cx="5110316" cy="599146"/>
        </a:xfrm>
        <a:prstGeom prst="rect">
          <a:avLst/>
        </a:prstGeom>
        <a:solidFill>
          <a:schemeClr val="accent5">
            <a:tint val="40000"/>
            <a:alpha val="90000"/>
            <a:hueOff val="-8950401"/>
            <a:satOff val="40211"/>
            <a:lumOff val="2764"/>
            <a:alphaOff val="0"/>
          </a:schemeClr>
        </a:solidFill>
        <a:ln w="9525" cap="rnd" cmpd="sng" algn="ctr">
          <a:solidFill>
            <a:schemeClr val="accent5">
              <a:tint val="40000"/>
              <a:alpha val="90000"/>
              <a:hueOff val="-8950401"/>
              <a:satOff val="40211"/>
              <a:lumOff val="27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661" tIns="139700" rIns="103661" bIns="139700" numCol="1" spcCol="1270" anchor="ctr" anchorCtr="0">
          <a:noAutofit/>
        </a:bodyPr>
        <a:lstStyle/>
        <a:p>
          <a:pPr marL="0" lvl="0" indent="0" algn="l" defTabSz="488950">
            <a:lnSpc>
              <a:spcPct val="90000"/>
            </a:lnSpc>
            <a:spcBef>
              <a:spcPct val="0"/>
            </a:spcBef>
            <a:spcAft>
              <a:spcPct val="35000"/>
            </a:spcAft>
            <a:buNone/>
          </a:pPr>
          <a:r>
            <a:rPr lang="en-US" sz="1100" kern="1200" dirty="0"/>
            <a:t>Secure strong supporters (“champions”) for the cause</a:t>
          </a:r>
        </a:p>
      </dsp:txBody>
      <dsp:txXfrm>
        <a:off x="1703438" y="912957"/>
        <a:ext cx="5110316" cy="599146"/>
      </dsp:txXfrm>
    </dsp:sp>
    <dsp:sp modelId="{CFE3D3C4-7B4A-48C0-B0D4-FC49709B81F3}">
      <dsp:nvSpPr>
        <dsp:cNvPr id="0" name=""/>
        <dsp:cNvSpPr/>
      </dsp:nvSpPr>
      <dsp:spPr>
        <a:xfrm rot="10800000">
          <a:off x="0" y="183"/>
          <a:ext cx="1703438" cy="921763"/>
        </a:xfrm>
        <a:prstGeom prst="upArrowCallout">
          <a:avLst>
            <a:gd name="adj1" fmla="val 5000"/>
            <a:gd name="adj2" fmla="val 10000"/>
            <a:gd name="adj3" fmla="val 15000"/>
            <a:gd name="adj4" fmla="val 64977"/>
          </a:avLst>
        </a:prstGeom>
        <a:blipFill rotWithShape="1">
          <a:blip xmlns:r="http://schemas.openxmlformats.org/officeDocument/2006/relationships" r:embed="rId1">
            <a:duotone>
              <a:schemeClr val="accent5">
                <a:hueOff val="-9933876"/>
                <a:satOff val="39811"/>
                <a:lumOff val="8628"/>
                <a:alphaOff val="0"/>
                <a:tint val="98000"/>
                <a:lumMod val="102000"/>
              </a:schemeClr>
              <a:schemeClr val="accent5">
                <a:hueOff val="-9933876"/>
                <a:satOff val="39811"/>
                <a:lumOff val="8628"/>
                <a:alphaOff val="0"/>
                <a:shade val="98000"/>
                <a:lumMod val="98000"/>
              </a:schemeClr>
            </a:duotone>
          </a:blip>
          <a:tile tx="0" ty="0" sx="100000" sy="100000" flip="none" algn="tl"/>
        </a:blipFill>
        <a:ln w="9525" cap="rnd" cmpd="sng" algn="ctr">
          <a:solidFill>
            <a:schemeClr val="accent5">
              <a:hueOff val="-9933876"/>
              <a:satOff val="39811"/>
              <a:lumOff val="8628"/>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21149" tIns="120904" rIns="121149"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Survey</a:t>
          </a:r>
        </a:p>
      </dsp:txBody>
      <dsp:txXfrm rot="-10800000">
        <a:off x="0" y="183"/>
        <a:ext cx="1703438" cy="599146"/>
      </dsp:txXfrm>
    </dsp:sp>
    <dsp:sp modelId="{BB01D5C6-9C16-4005-B774-2B413BF052B2}">
      <dsp:nvSpPr>
        <dsp:cNvPr id="0" name=""/>
        <dsp:cNvSpPr/>
      </dsp:nvSpPr>
      <dsp:spPr>
        <a:xfrm>
          <a:off x="1703438" y="183"/>
          <a:ext cx="5110316" cy="599146"/>
        </a:xfrm>
        <a:prstGeom prst="rect">
          <a:avLst/>
        </a:prstGeom>
        <a:solidFill>
          <a:schemeClr val="accent5">
            <a:tint val="40000"/>
            <a:alpha val="90000"/>
            <a:hueOff val="-10740482"/>
            <a:satOff val="48253"/>
            <a:lumOff val="3317"/>
            <a:alphaOff val="0"/>
          </a:schemeClr>
        </a:solidFill>
        <a:ln w="9525" cap="rnd" cmpd="sng" algn="ctr">
          <a:solidFill>
            <a:schemeClr val="accent5">
              <a:tint val="40000"/>
              <a:alpha val="90000"/>
              <a:hueOff val="-10740482"/>
              <a:satOff val="48253"/>
              <a:lumOff val="33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3661" tIns="139700" rIns="103661" bIns="139700" numCol="1" spcCol="1270" anchor="ctr" anchorCtr="0">
          <a:noAutofit/>
        </a:bodyPr>
        <a:lstStyle/>
        <a:p>
          <a:pPr marL="0" lvl="0" indent="0" algn="l" defTabSz="488950">
            <a:lnSpc>
              <a:spcPct val="90000"/>
            </a:lnSpc>
            <a:spcBef>
              <a:spcPct val="0"/>
            </a:spcBef>
            <a:spcAft>
              <a:spcPct val="35000"/>
            </a:spcAft>
            <a:buNone/>
          </a:pPr>
          <a:r>
            <a:rPr lang="en-US" sz="1100" kern="1200" dirty="0"/>
            <a:t>Survey the support and opposition in the House and Senate</a:t>
          </a:r>
        </a:p>
      </dsp:txBody>
      <dsp:txXfrm>
        <a:off x="1703438" y="183"/>
        <a:ext cx="5110316" cy="599146"/>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C9A2D3-1760-0349-AE28-1B3A9126147C}" type="datetimeFigureOut">
              <a:rPr lang="en-US" smtClean="0"/>
              <a:t>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2E41F0-6300-D641-B19F-0C04D905D30B}" type="slidenum">
              <a:rPr lang="en-US" smtClean="0"/>
              <a:t>‹#›</a:t>
            </a:fld>
            <a:endParaRPr lang="en-US" dirty="0"/>
          </a:p>
        </p:txBody>
      </p:sp>
    </p:spTree>
    <p:extLst>
      <p:ext uri="{BB962C8B-B14F-4D97-AF65-F5344CB8AC3E}">
        <p14:creationId xmlns:p14="http://schemas.microsoft.com/office/powerpoint/2010/main" val="13976639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doubtnews.com/2018/03/bonner-county-idaho-vote-may-15th/"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VERNON 1-15</a:t>
            </a:r>
          </a:p>
          <a:p>
            <a:r>
              <a:rPr lang="en-US" dirty="0"/>
              <a:t>JEAN 16-31</a:t>
            </a:r>
          </a:p>
          <a:p>
            <a:r>
              <a:rPr lang="en-US" dirty="0"/>
              <a:t>ED 32-43</a:t>
            </a:r>
          </a:p>
          <a:p>
            <a:endParaRPr lang="en-US" dirty="0"/>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1</a:t>
            </a:fld>
            <a:endParaRPr lang="en-US" dirty="0"/>
          </a:p>
        </p:txBody>
      </p:sp>
    </p:spTree>
    <p:extLst>
      <p:ext uri="{BB962C8B-B14F-4D97-AF65-F5344CB8AC3E}">
        <p14:creationId xmlns:p14="http://schemas.microsoft.com/office/powerpoint/2010/main" val="33753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THE BILLS GET REFERRED TO VOTE ON?</a:t>
            </a:r>
          </a:p>
        </p:txBody>
      </p:sp>
      <p:sp>
        <p:nvSpPr>
          <p:cNvPr id="4" name="Slide Number Placeholder 3"/>
          <p:cNvSpPr>
            <a:spLocks noGrp="1"/>
          </p:cNvSpPr>
          <p:nvPr>
            <p:ph type="sldNum" sz="quarter" idx="5"/>
          </p:nvPr>
        </p:nvSpPr>
        <p:spPr/>
        <p:txBody>
          <a:bodyPr/>
          <a:lstStyle/>
          <a:p>
            <a:fld id="{692E41F0-6300-D641-B19F-0C04D905D30B}" type="slidenum">
              <a:rPr lang="en-US" smtClean="0"/>
              <a:t>12</a:t>
            </a:fld>
            <a:endParaRPr lang="en-US" dirty="0"/>
          </a:p>
        </p:txBody>
      </p:sp>
    </p:spTree>
    <p:extLst>
      <p:ext uri="{BB962C8B-B14F-4D97-AF65-F5344CB8AC3E}">
        <p14:creationId xmlns:p14="http://schemas.microsoft.com/office/powerpoint/2010/main" val="3464259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on 7-11-19 https://www.flgov.com/:</a:t>
            </a:r>
          </a:p>
        </p:txBody>
      </p:sp>
      <p:sp>
        <p:nvSpPr>
          <p:cNvPr id="4" name="Slide Number Placeholder 3"/>
          <p:cNvSpPr>
            <a:spLocks noGrp="1"/>
          </p:cNvSpPr>
          <p:nvPr>
            <p:ph type="sldNum" sz="quarter" idx="5"/>
          </p:nvPr>
        </p:nvSpPr>
        <p:spPr/>
        <p:txBody>
          <a:bodyPr/>
          <a:lstStyle/>
          <a:p>
            <a:fld id="{692E41F0-6300-D641-B19F-0C04D905D30B}" type="slidenum">
              <a:rPr lang="en-US" smtClean="0"/>
              <a:t>13</a:t>
            </a:fld>
            <a:endParaRPr lang="en-US" dirty="0"/>
          </a:p>
        </p:txBody>
      </p:sp>
    </p:spTree>
    <p:extLst>
      <p:ext uri="{BB962C8B-B14F-4D97-AF65-F5344CB8AC3E}">
        <p14:creationId xmlns:p14="http://schemas.microsoft.com/office/powerpoint/2010/main" val="125112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on 7-11-19 from https://www.google.com/search?biw=1787&amp;bih=856&amp;tbm=isch&amp;sa=1&amp;ei=gWEpXc6fCfWO9PwPh_Kg2AE&amp;q=what+happened&amp;oq=what+happened&amp;gs_l=img.3..0l10.236529.238272..239126...0.0..0.67.697.13......0....1..gws-wiz-img.......0i67.0GMleCILZs0#imgrc=fnGhlE-3l5gGyM:</a:t>
            </a:r>
          </a:p>
        </p:txBody>
      </p:sp>
      <p:sp>
        <p:nvSpPr>
          <p:cNvPr id="4" name="Slide Number Placeholder 3"/>
          <p:cNvSpPr>
            <a:spLocks noGrp="1"/>
          </p:cNvSpPr>
          <p:nvPr>
            <p:ph type="sldNum" sz="quarter" idx="5"/>
          </p:nvPr>
        </p:nvSpPr>
        <p:spPr/>
        <p:txBody>
          <a:bodyPr/>
          <a:lstStyle/>
          <a:p>
            <a:fld id="{692E41F0-6300-D641-B19F-0C04D905D30B}" type="slidenum">
              <a:rPr lang="en-US" smtClean="0"/>
              <a:t>14</a:t>
            </a:fld>
            <a:endParaRPr lang="en-US" dirty="0"/>
          </a:p>
        </p:txBody>
      </p:sp>
    </p:spTree>
    <p:extLst>
      <p:ext uri="{BB962C8B-B14F-4D97-AF65-F5344CB8AC3E}">
        <p14:creationId xmlns:p14="http://schemas.microsoft.com/office/powerpoint/2010/main" val="1509686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Expanding the scope of practice was the top priority for House Speaker </a:t>
            </a:r>
            <a:r>
              <a:rPr lang="en-US" sz="1200" b="1" i="0" u="none" strike="noStrike" kern="1200" dirty="0">
                <a:solidFill>
                  <a:schemeClr val="tx1"/>
                </a:solidFill>
                <a:effectLst/>
                <a:latin typeface="+mn-lt"/>
                <a:ea typeface="+mn-ea"/>
                <a:cs typeface="+mn-cs"/>
              </a:rPr>
              <a:t>Jose Oliva</a:t>
            </a:r>
            <a:r>
              <a:rPr lang="en-US" sz="1200" b="0" i="0" u="none" strike="noStrike" kern="1200" dirty="0">
                <a:solidFill>
                  <a:schemeClr val="tx1"/>
                </a:solidFill>
                <a:effectLst/>
                <a:latin typeface="+mn-lt"/>
                <a:ea typeface="+mn-ea"/>
                <a:cs typeface="+mn-cs"/>
              </a:rPr>
              <a:t>, who has devoted much of his tenure instituting responsible health care reform and making it more affordable for Floridians. Coming into his final legislative session, Oliva sought to allow nurses to practice freely without any regulation.</a:t>
            </a:r>
          </a:p>
          <a:p>
            <a:endParaRPr lang="en-US" sz="1200" b="0" i="0" u="none" strike="noStrike" kern="1200" dirty="0">
              <a:solidFill>
                <a:schemeClr val="tx1"/>
              </a:solidFill>
              <a:effectLst/>
              <a:latin typeface="+mn-lt"/>
              <a:ea typeface="+mn-ea"/>
              <a:cs typeface="+mn-cs"/>
            </a:endParaRPr>
          </a:p>
          <a:p>
            <a:r>
              <a:rPr lang="en-US" dirty="0"/>
              <a:t>Image retrieved on 7-11-19 from https://www.google.com/search?biw=1787&amp;bih=856&amp;tbm=isch&amp;sa=1&amp;ei=gWEpXc6fCfWO9PwPh_Kg2AE&amp;q=what+happened&amp;oq=what+happened&amp;gs_l=img.3..0l10.236529.238272..239126...0.0..0.67.697.13......0....1..gws-wiz-img.......0i67.0GMleCILZs0#imgrc=fnGhlE-3l5gGyM:</a:t>
            </a:r>
          </a:p>
        </p:txBody>
      </p:sp>
      <p:sp>
        <p:nvSpPr>
          <p:cNvPr id="4" name="Slide Number Placeholder 3"/>
          <p:cNvSpPr>
            <a:spLocks noGrp="1"/>
          </p:cNvSpPr>
          <p:nvPr>
            <p:ph type="sldNum" sz="quarter" idx="5"/>
          </p:nvPr>
        </p:nvSpPr>
        <p:spPr/>
        <p:txBody>
          <a:bodyPr/>
          <a:lstStyle/>
          <a:p>
            <a:fld id="{692E41F0-6300-D641-B19F-0C04D905D30B}" type="slidenum">
              <a:rPr lang="en-US" smtClean="0"/>
              <a:t>15</a:t>
            </a:fld>
            <a:endParaRPr lang="en-US" dirty="0"/>
          </a:p>
        </p:txBody>
      </p:sp>
    </p:spTree>
    <p:extLst>
      <p:ext uri="{BB962C8B-B14F-4D97-AF65-F5344CB8AC3E}">
        <p14:creationId xmlns:p14="http://schemas.microsoft.com/office/powerpoint/2010/main" val="2324790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Senate President:  the next Senate President, Sen. Wilton Simpson of Trilby, is also from Tampa Bay, means the region will have a concentrated amount of power for the next three years when it comes to both policy and the state’s purse-strings </a:t>
            </a:r>
            <a:r>
              <a:rPr lang="en-US" dirty="0"/>
              <a:t>after elections in November. </a:t>
            </a:r>
          </a:p>
          <a:p>
            <a:endParaRPr lang="en-US" dirty="0"/>
          </a:p>
          <a:p>
            <a:endParaRPr lang="en-US" dirty="0"/>
          </a:p>
          <a:p>
            <a:endParaRPr lang="en-US" dirty="0"/>
          </a:p>
          <a:p>
            <a:endParaRPr lang="en-US" dirty="0"/>
          </a:p>
          <a:p>
            <a:r>
              <a:rPr lang="en-US" dirty="0"/>
              <a:t>Image retrieved on 7-11-19 from https://www.google.com/search?biw=1787&amp;bih=856&amp;tbm=isch&amp;sa=1&amp;ei=gWEpXc6fCfWO9PwPh_Kg2AE&amp;q=what+happened&amp;oq=what+happened&amp;gs_l=img.3..0l10.236529.238272..239126...0.0..0.67.697.13......0....1..gws-wiz-img.......0i67.0GMleCILZs0#imgrc=fnGhlE-3l5gGyM:</a:t>
            </a:r>
          </a:p>
        </p:txBody>
      </p:sp>
      <p:sp>
        <p:nvSpPr>
          <p:cNvPr id="4" name="Slide Number Placeholder 3"/>
          <p:cNvSpPr>
            <a:spLocks noGrp="1"/>
          </p:cNvSpPr>
          <p:nvPr>
            <p:ph type="sldNum" sz="quarter" idx="5"/>
          </p:nvPr>
        </p:nvSpPr>
        <p:spPr/>
        <p:txBody>
          <a:bodyPr/>
          <a:lstStyle/>
          <a:p>
            <a:fld id="{692E41F0-6300-D641-B19F-0C04D905D30B}" type="slidenum">
              <a:rPr lang="en-US" smtClean="0"/>
              <a:t>16</a:t>
            </a:fld>
            <a:endParaRPr lang="en-US" dirty="0"/>
          </a:p>
        </p:txBody>
      </p:sp>
    </p:spTree>
    <p:extLst>
      <p:ext uri="{BB962C8B-B14F-4D97-AF65-F5344CB8AC3E}">
        <p14:creationId xmlns:p14="http://schemas.microsoft.com/office/powerpoint/2010/main" val="19298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Rep. Chris Sprowls, R- Palm Harbor will be Speaker of the House this new term. makes him only the second House speaker from Pinellas in state history after Rep. Peter Rudy Wallace in 1995. Sprowls, 35, may have been politically active since his youth. But during that same period, Sprowls also waged a much more personal fight against Hodgkin’s lymphoma, a cancer of the lymphatic system, which is part of the immune system. He was diagnosed with the disease at 18, and it delayed his start in college.</a:t>
            </a:r>
          </a:p>
          <a:p>
            <a:endParaRPr lang="en-US" dirty="0"/>
          </a:p>
          <a:p>
            <a:endParaRPr lang="en-US" dirty="0"/>
          </a:p>
          <a:p>
            <a:endParaRPr lang="en-US" dirty="0"/>
          </a:p>
          <a:p>
            <a:endParaRPr lang="en-US" dirty="0"/>
          </a:p>
          <a:p>
            <a:r>
              <a:rPr lang="en-US" dirty="0"/>
              <a:t>Image retrieved on 7-11-19 from https://www.google.com/search?biw=1787&amp;bih=856&amp;tbm=isch&amp;sa=1&amp;ei=gWEpXc6fCfWO9PwPh_Kg2AE&amp;q=what+happened&amp;oq=what+happened&amp;gs_l=img.3..0l10.236529.238272..239126...0.0..0.67.697.13......0....1..gws-wiz-img.......0i67.0GMleCILZs0#imgrc=fnGhlE-3l5gGyM:</a:t>
            </a:r>
          </a:p>
        </p:txBody>
      </p:sp>
      <p:sp>
        <p:nvSpPr>
          <p:cNvPr id="4" name="Slide Number Placeholder 3"/>
          <p:cNvSpPr>
            <a:spLocks noGrp="1"/>
          </p:cNvSpPr>
          <p:nvPr>
            <p:ph type="sldNum" sz="quarter" idx="5"/>
          </p:nvPr>
        </p:nvSpPr>
        <p:spPr/>
        <p:txBody>
          <a:bodyPr/>
          <a:lstStyle/>
          <a:p>
            <a:fld id="{692E41F0-6300-D641-B19F-0C04D905D30B}" type="slidenum">
              <a:rPr lang="en-US" smtClean="0"/>
              <a:t>17</a:t>
            </a:fld>
            <a:endParaRPr lang="en-US" dirty="0"/>
          </a:p>
        </p:txBody>
      </p:sp>
    </p:spTree>
    <p:extLst>
      <p:ext uri="{BB962C8B-B14F-4D97-AF65-F5344CB8AC3E}">
        <p14:creationId xmlns:p14="http://schemas.microsoft.com/office/powerpoint/2010/main" val="256235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 Pigman elected Nov 2012, his1st session was 2013 under Speaker Corcoran  was Impressive—Je started in 2012…first year freshman got on health committees. Yellow were successful NP bills and  Red bills failed…</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18</a:t>
            </a:fld>
            <a:endParaRPr lang="en-US" dirty="0"/>
          </a:p>
        </p:txBody>
      </p:sp>
    </p:spTree>
    <p:extLst>
      <p:ext uri="{BB962C8B-B14F-4D97-AF65-F5344CB8AC3E}">
        <p14:creationId xmlns:p14="http://schemas.microsoft.com/office/powerpoint/2010/main" val="2662277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what happened with this bill from start to finish SINE DIE. And use glossary terms </a:t>
            </a:r>
          </a:p>
          <a:p>
            <a:pPr marL="0" indent="0">
              <a:buNone/>
            </a:pPr>
            <a:r>
              <a:rPr lang="en-US" dirty="0"/>
              <a:t>Filed by Representative Cary Pigman.</a:t>
            </a:r>
          </a:p>
          <a:p>
            <a:pPr marL="0" indent="0">
              <a:buNone/>
            </a:pPr>
            <a:endParaRPr lang="en-US" dirty="0"/>
          </a:p>
          <a:p>
            <a:pPr marL="0" indent="0">
              <a:buNone/>
            </a:pPr>
            <a:r>
              <a:rPr lang="en-US" dirty="0"/>
              <a:t>Original Bill Filed : “independent practice” for APRNs who meet the following requirements and who registered with the Board of Nursing:</a:t>
            </a:r>
          </a:p>
          <a:p>
            <a:pPr marL="914400"/>
            <a:r>
              <a:rPr lang="en-US" dirty="0"/>
              <a:t>The APRN must have an active, unencumbered license to practice as an APRN in Florida and not have been subject to disciplinary action in Florida or any other state within the past 5 years</a:t>
            </a:r>
          </a:p>
          <a:p>
            <a:pPr marL="914400"/>
            <a:r>
              <a:rPr lang="en-US" dirty="0"/>
              <a:t>The APRN must have completed at least 3,000 clinical practice hours or clinical instruction hours while practicing as an APRN under the supervision of a MD or DO with an unencumbered license, or the APRN must have completed a graduate-level course in pharmacology and differential diagnosis</a:t>
            </a:r>
          </a:p>
        </p:txBody>
      </p:sp>
      <p:sp>
        <p:nvSpPr>
          <p:cNvPr id="4" name="Slide Number Placeholder 3"/>
          <p:cNvSpPr>
            <a:spLocks noGrp="1"/>
          </p:cNvSpPr>
          <p:nvPr>
            <p:ph type="sldNum" sz="quarter" idx="5"/>
          </p:nvPr>
        </p:nvSpPr>
        <p:spPr/>
        <p:txBody>
          <a:bodyPr/>
          <a:lstStyle/>
          <a:p>
            <a:fld id="{692E41F0-6300-D641-B19F-0C04D905D30B}" type="slidenum">
              <a:rPr lang="en-US" smtClean="0"/>
              <a:t>19</a:t>
            </a:fld>
            <a:endParaRPr lang="en-US" dirty="0"/>
          </a:p>
        </p:txBody>
      </p:sp>
    </p:spTree>
    <p:extLst>
      <p:ext uri="{BB962C8B-B14F-4D97-AF65-F5344CB8AC3E}">
        <p14:creationId xmlns:p14="http://schemas.microsoft.com/office/powerpoint/2010/main" val="1726904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Also - Requiring a licensed home health agency that authorizes a registered nurse to delegate tasks to a certified nursing assistant or a home health aide to ensure that certain requirements are met; requiring home health aides to complete annual in-service</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20</a:t>
            </a:fld>
            <a:endParaRPr lang="en-US" dirty="0"/>
          </a:p>
        </p:txBody>
      </p:sp>
    </p:spTree>
    <p:extLst>
      <p:ext uri="{BB962C8B-B14F-4D97-AF65-F5344CB8AC3E}">
        <p14:creationId xmlns:p14="http://schemas.microsoft.com/office/powerpoint/2010/main" val="833561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Process of the bill</a:t>
            </a:r>
          </a:p>
          <a:p>
            <a:r>
              <a:rPr lang="en-US" dirty="0"/>
              <a:t>Referred to 3 committees in the House </a:t>
            </a:r>
          </a:p>
          <a:p>
            <a:r>
              <a:rPr lang="en-US" dirty="0"/>
              <a:t>Votes were  all favorable and quick started on 12/11/19 early!!</a:t>
            </a:r>
          </a:p>
          <a:p>
            <a:r>
              <a:rPr lang="en-US" dirty="0"/>
              <a:t>One NAY VOTE Was the dem Whip Richard Stark Democrat</a:t>
            </a:r>
          </a:p>
        </p:txBody>
      </p:sp>
      <p:sp>
        <p:nvSpPr>
          <p:cNvPr id="4" name="Slide Number Placeholder 3"/>
          <p:cNvSpPr>
            <a:spLocks noGrp="1"/>
          </p:cNvSpPr>
          <p:nvPr>
            <p:ph type="sldNum" sz="quarter" idx="5"/>
          </p:nvPr>
        </p:nvSpPr>
        <p:spPr/>
        <p:txBody>
          <a:bodyPr/>
          <a:lstStyle/>
          <a:p>
            <a:fld id="{692E41F0-6300-D641-B19F-0C04D905D30B}" type="slidenum">
              <a:rPr lang="en-US" smtClean="0"/>
              <a:t>21</a:t>
            </a:fld>
            <a:endParaRPr lang="en-US" dirty="0"/>
          </a:p>
        </p:txBody>
      </p:sp>
    </p:spTree>
    <p:extLst>
      <p:ext uri="{BB962C8B-B14F-4D97-AF65-F5344CB8AC3E}">
        <p14:creationId xmlns:p14="http://schemas.microsoft.com/office/powerpoint/2010/main" val="344954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for CE</a:t>
            </a:r>
          </a:p>
        </p:txBody>
      </p:sp>
      <p:sp>
        <p:nvSpPr>
          <p:cNvPr id="4" name="Slide Number Placeholder 3"/>
          <p:cNvSpPr>
            <a:spLocks noGrp="1"/>
          </p:cNvSpPr>
          <p:nvPr>
            <p:ph type="sldNum" sz="quarter" idx="5"/>
          </p:nvPr>
        </p:nvSpPr>
        <p:spPr/>
        <p:txBody>
          <a:bodyPr/>
          <a:lstStyle/>
          <a:p>
            <a:fld id="{692E41F0-6300-D641-B19F-0C04D905D30B}" type="slidenum">
              <a:rPr lang="en-US" smtClean="0"/>
              <a:t>2</a:t>
            </a:fld>
            <a:endParaRPr lang="en-US" dirty="0"/>
          </a:p>
        </p:txBody>
      </p:sp>
    </p:spTree>
    <p:extLst>
      <p:ext uri="{BB962C8B-B14F-4D97-AF65-F5344CB8AC3E}">
        <p14:creationId xmlns:p14="http://schemas.microsoft.com/office/powerpoint/2010/main" val="701960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23</a:t>
            </a:fld>
            <a:endParaRPr lang="en-US" dirty="0"/>
          </a:p>
        </p:txBody>
      </p:sp>
    </p:spTree>
    <p:extLst>
      <p:ext uri="{BB962C8B-B14F-4D97-AF65-F5344CB8AC3E}">
        <p14:creationId xmlns:p14="http://schemas.microsoft.com/office/powerpoint/2010/main" val="3653993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IP license of the APRN must be renewed every 2 years with their standard APRN license but an additional 10 hours of continuing education approved by the BON must now be completed in addition to completing 30 hours of continuing education requirements required already by the BON.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An APRN who practices independently in a primary care health professional shortage area (eligible for up to $15,000 per year from the DOH in student loan repayment.</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26</a:t>
            </a:fld>
            <a:endParaRPr lang="en-US" dirty="0"/>
          </a:p>
        </p:txBody>
      </p:sp>
    </p:spTree>
    <p:extLst>
      <p:ext uri="{BB962C8B-B14F-4D97-AF65-F5344CB8AC3E}">
        <p14:creationId xmlns:p14="http://schemas.microsoft.com/office/powerpoint/2010/main" val="1025249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u="sng" dirty="0"/>
              <a:t>HB 607 : HB 607 : Qualifying for Autonomous Practice</a:t>
            </a:r>
            <a:br>
              <a:rPr lang="en-US" u="sng" dirty="0"/>
            </a:br>
            <a:r>
              <a:rPr lang="en-US" sz="1200" dirty="0"/>
              <a:t>The Board of Nursing shall adopt rules, </a:t>
            </a:r>
            <a:r>
              <a:rPr lang="en-US" sz="1200" b="1" dirty="0">
                <a:solidFill>
                  <a:srgbClr val="FF0000"/>
                </a:solidFill>
              </a:rPr>
              <a:t>in consultation with a new established Council on Advanced Practice Registered Nurse Autonomous Practice for independent practice</a:t>
            </a:r>
            <a:br>
              <a:rPr lang="en-US" b="1" dirty="0">
                <a:solidFill>
                  <a:srgbClr val="FF0000"/>
                </a:solidFill>
              </a:rPr>
            </a:br>
            <a:endParaRPr lang="en-US" b="1" u="sng"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  council shall recommend standards of practice for APRNs registered as independent and is composed of 9 members:</a:t>
            </a:r>
          </a:p>
          <a:p>
            <a:pPr lvl="0"/>
            <a:r>
              <a:rPr lang="en-US" sz="1800" dirty="0"/>
              <a:t>This council shall recommend standards of practice for APRNs registered as independent and is composed of 9 members:</a:t>
            </a:r>
          </a:p>
          <a:p>
            <a:pPr lvl="1"/>
            <a:r>
              <a:rPr lang="en-US" sz="1800" dirty="0"/>
              <a:t>2 members appointed by the chair of the Board of Medicine who are physicians and members of the Board of Medicine, </a:t>
            </a:r>
          </a:p>
          <a:p>
            <a:pPr lvl="1"/>
            <a:r>
              <a:rPr lang="en-US" sz="1800" dirty="0"/>
              <a:t>2 members appointed by the chair of the Board of Osteopathic Medicine who are physicians and members of the Board of Osteopathic Medicine,</a:t>
            </a:r>
          </a:p>
          <a:p>
            <a:pPr lvl="1"/>
            <a:r>
              <a:rPr lang="en-US" sz="1800" dirty="0"/>
              <a:t>4 members appointed by the Board of Nursing (BON) who are APRNs </a:t>
            </a:r>
          </a:p>
          <a:p>
            <a:pPr lvl="1"/>
            <a:r>
              <a:rPr lang="en-US" sz="1800" dirty="0"/>
              <a:t>The State Surgeon General, or his or her designee who shall serve as the chair of the Council </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27</a:t>
            </a:fld>
            <a:endParaRPr lang="en-US" dirty="0"/>
          </a:p>
        </p:txBody>
      </p:sp>
    </p:spTree>
    <p:extLst>
      <p:ext uri="{BB962C8B-B14F-4D97-AF65-F5344CB8AC3E}">
        <p14:creationId xmlns:p14="http://schemas.microsoft.com/office/powerpoint/2010/main" val="2206808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Senator Jeff Brandes past champion the APRN Autonomous Practice bill may help again. </a:t>
            </a:r>
          </a:p>
          <a:p>
            <a:pPr marL="0" indent="0">
              <a:buNone/>
            </a:pPr>
            <a:r>
              <a:rPr lang="en-US" dirty="0"/>
              <a:t>NCSBN support in 2021 with Floridians Unite for Health Care</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28</a:t>
            </a:fld>
            <a:endParaRPr lang="en-US" dirty="0"/>
          </a:p>
        </p:txBody>
      </p:sp>
    </p:spTree>
    <p:extLst>
      <p:ext uri="{BB962C8B-B14F-4D97-AF65-F5344CB8AC3E}">
        <p14:creationId xmlns:p14="http://schemas.microsoft.com/office/powerpoint/2010/main" val="1258054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tooltip="https://redoubtnews.com/2018/03/bonner-county-idaho-vote-may-15th/"/>
              </a:rPr>
              <a:t>This Photo</a:t>
            </a:r>
            <a:r>
              <a:rPr lang="en-US" sz="1200" dirty="0"/>
              <a:t> by Unknown Author is licensed under </a:t>
            </a:r>
            <a:r>
              <a:rPr lang="en-US" sz="1200" dirty="0">
                <a:hlinkClick r:id="rId4" tooltip="https://creativecommons.org/licenses/by/3.0/"/>
              </a:rPr>
              <a:t>CC BY</a:t>
            </a:r>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30</a:t>
            </a:fld>
            <a:endParaRPr lang="en-US" dirty="0"/>
          </a:p>
        </p:txBody>
      </p:sp>
    </p:spTree>
    <p:extLst>
      <p:ext uri="{BB962C8B-B14F-4D97-AF65-F5344CB8AC3E}">
        <p14:creationId xmlns:p14="http://schemas.microsoft.com/office/powerpoint/2010/main" val="2339192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allows users to identify and track specific bills, members, committee activities and statutes throughout the legislative process. By creating your own legislative tracking account, you may stay informed on the issues you care about. If desired, email notifications will be sent to you when the status of your tracked items changes. </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31</a:t>
            </a:fld>
            <a:endParaRPr lang="en-US" dirty="0"/>
          </a:p>
        </p:txBody>
      </p:sp>
    </p:spTree>
    <p:extLst>
      <p:ext uri="{BB962C8B-B14F-4D97-AF65-F5344CB8AC3E}">
        <p14:creationId xmlns:p14="http://schemas.microsoft.com/office/powerpoint/2010/main" val="143987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retrieved on 7-11-19 from http://www.flsenate.gov/Senators/S25</a:t>
            </a:r>
          </a:p>
          <a:p>
            <a:r>
              <a:rPr lang="en-US" sz="1200" b="0" i="0" u="none" strike="noStrike" kern="1200" dirty="0">
                <a:solidFill>
                  <a:schemeClr val="tx1"/>
                </a:solidFill>
                <a:effectLst/>
                <a:latin typeface="+mn-lt"/>
                <a:ea typeface="+mn-ea"/>
                <a:cs typeface="+mn-cs"/>
              </a:rPr>
              <a:t>Gayle Harrell has been a wonderful friend of medicine during her public service in the Florida House. We are thrilled to support her in her quest to serve in the Florida Senate and look forward to working with her on important health care issues. Gayle Harrell is a tremendous advocate not just to Florida physicians, but to the patients of this state as well,” said Dr. </a:t>
            </a:r>
            <a:r>
              <a:rPr lang="en-US" sz="1200" b="1" i="0" u="none" strike="noStrike" kern="1200" dirty="0">
                <a:solidFill>
                  <a:schemeClr val="tx1"/>
                </a:solidFill>
                <a:effectLst/>
                <a:latin typeface="+mn-lt"/>
                <a:ea typeface="+mn-ea"/>
                <a:cs typeface="+mn-cs"/>
              </a:rPr>
              <a:t>Mike Patete</a:t>
            </a:r>
            <a:r>
              <a:rPr lang="en-US" sz="1200" b="0" i="0" u="none" strike="noStrike" kern="1200" dirty="0">
                <a:solidFill>
                  <a:schemeClr val="tx1"/>
                </a:solidFill>
                <a:effectLst/>
                <a:latin typeface="+mn-lt"/>
                <a:ea typeface="+mn-ea"/>
                <a:cs typeface="+mn-cs"/>
              </a:rPr>
              <a:t>, president of FMA PAC. Harrell has more than 30 years of experience in health care, including managing the practice of her husband, Dr. </a:t>
            </a:r>
            <a:r>
              <a:rPr lang="en-US" sz="1200" b="1" i="0" u="none" strike="noStrike" kern="1200" dirty="0">
                <a:solidFill>
                  <a:schemeClr val="tx1"/>
                </a:solidFill>
                <a:effectLst/>
                <a:latin typeface="+mn-lt"/>
                <a:ea typeface="+mn-ea"/>
                <a:cs typeface="+mn-cs"/>
              </a:rPr>
              <a:t>James E. Harrell</a:t>
            </a:r>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32</a:t>
            </a:fld>
            <a:endParaRPr lang="en-US" dirty="0"/>
          </a:p>
        </p:txBody>
      </p:sp>
    </p:spTree>
    <p:extLst>
      <p:ext uri="{BB962C8B-B14F-4D97-AF65-F5344CB8AC3E}">
        <p14:creationId xmlns:p14="http://schemas.microsoft.com/office/powerpoint/2010/main" val="263580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all, 21 of the 40 Senate seats are up for election this year, with nine of the seats open because incumbents are term-limited or leaving office for other reasons.</a:t>
            </a:r>
          </a:p>
          <a:p>
            <a:r>
              <a:rPr lang="en-US" sz="1200" b="0" i="0" u="none" strike="noStrike" kern="1200" dirty="0">
                <a:solidFill>
                  <a:schemeClr val="tx1"/>
                </a:solidFill>
                <a:effectLst/>
                <a:latin typeface="+mn-lt"/>
                <a:ea typeface="+mn-ea"/>
                <a:cs typeface="+mn-cs"/>
              </a:rPr>
              <a:t>The incumbent senators who were listed on the state Division of Elections website Tuesday as having qualified were Sen. Doug Broxson, R-Gulf Breeze; Sen. Travis Hutson, R-St. Augustine; Sen. Victor Torres, D-Orlando; Sen. Debbie Mayfield, R-Rockledge; Sen. Darryl Rouson, D-St. Petersburg; Sen. Joe Gruters, R-Sarasota; Sen. Gayle Harrell, R-Stuart; Sen. Lori Berman, D-Lantana; Sen. Perry Thurston, D-Fort Lauderdale; and Sen. Jose Javier Rodriguez, D-Miami.</a:t>
            </a:r>
          </a:p>
          <a:p>
            <a:r>
              <a:rPr lang="en-US" sz="1200" b="0" i="0" u="none" strike="noStrike" kern="1200" dirty="0">
                <a:solidFill>
                  <a:schemeClr val="tx1"/>
                </a:solidFill>
                <a:effectLst/>
                <a:latin typeface="+mn-lt"/>
                <a:ea typeface="+mn-ea"/>
                <a:cs typeface="+mn-cs"/>
              </a:rPr>
              <a:t>Sen. Randolph Bracy and Sen. Linda Stewart, both Orlando Democrats, were not listed as having qualified, though both have opened campaign accounts to run again this year.</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33</a:t>
            </a:fld>
            <a:endParaRPr lang="en-US" dirty="0"/>
          </a:p>
        </p:txBody>
      </p:sp>
    </p:spTree>
    <p:extLst>
      <p:ext uri="{BB962C8B-B14F-4D97-AF65-F5344CB8AC3E}">
        <p14:creationId xmlns:p14="http://schemas.microsoft.com/office/powerpoint/2010/main" val="2906367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APRN-IP!! ALL APRNS for Independent Practice</a:t>
            </a:r>
          </a:p>
        </p:txBody>
      </p:sp>
      <p:sp>
        <p:nvSpPr>
          <p:cNvPr id="4" name="Slide Number Placeholder 3"/>
          <p:cNvSpPr>
            <a:spLocks noGrp="1"/>
          </p:cNvSpPr>
          <p:nvPr>
            <p:ph type="sldNum" sz="quarter" idx="5"/>
          </p:nvPr>
        </p:nvSpPr>
        <p:spPr/>
        <p:txBody>
          <a:bodyPr/>
          <a:lstStyle/>
          <a:p>
            <a:fld id="{692E41F0-6300-D641-B19F-0C04D905D30B}" type="slidenum">
              <a:rPr lang="en-US" smtClean="0"/>
              <a:t>34</a:t>
            </a:fld>
            <a:endParaRPr lang="en-US" dirty="0"/>
          </a:p>
        </p:txBody>
      </p:sp>
    </p:spTree>
    <p:extLst>
      <p:ext uri="{BB962C8B-B14F-4D97-AF65-F5344CB8AC3E}">
        <p14:creationId xmlns:p14="http://schemas.microsoft.com/office/powerpoint/2010/main" val="2145500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COVID 19 continues to impact every facet of healthcare, we must share how the APRN is involved on the frontlines. APRNs across the nation are answering the call and putting themselves in harms way to provide optimal care for Americans.</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35</a:t>
            </a:fld>
            <a:endParaRPr lang="en-US" dirty="0"/>
          </a:p>
        </p:txBody>
      </p:sp>
    </p:spTree>
    <p:extLst>
      <p:ext uri="{BB962C8B-B14F-4D97-AF65-F5344CB8AC3E}">
        <p14:creationId xmlns:p14="http://schemas.microsoft.com/office/powerpoint/2010/main" val="75190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for CE</a:t>
            </a:r>
          </a:p>
        </p:txBody>
      </p:sp>
      <p:sp>
        <p:nvSpPr>
          <p:cNvPr id="4" name="Slide Number Placeholder 3"/>
          <p:cNvSpPr>
            <a:spLocks noGrp="1"/>
          </p:cNvSpPr>
          <p:nvPr>
            <p:ph type="sldNum" sz="quarter" idx="5"/>
          </p:nvPr>
        </p:nvSpPr>
        <p:spPr/>
        <p:txBody>
          <a:bodyPr/>
          <a:lstStyle/>
          <a:p>
            <a:fld id="{692E41F0-6300-D641-B19F-0C04D905D30B}" type="slidenum">
              <a:rPr lang="en-US" smtClean="0"/>
              <a:t>3</a:t>
            </a:fld>
            <a:endParaRPr lang="en-US" dirty="0"/>
          </a:p>
        </p:txBody>
      </p:sp>
    </p:spTree>
    <p:extLst>
      <p:ext uri="{BB962C8B-B14F-4D97-AF65-F5344CB8AC3E}">
        <p14:creationId xmlns:p14="http://schemas.microsoft.com/office/powerpoint/2010/main" val="246294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900 to 1000  new residents moving to Florida each day, and 4.5 million more residents expected to call Florida home by 2030, it’s vital that Floridians have increased access to safe, quality healthcare</a:t>
            </a:r>
          </a:p>
          <a:p>
            <a:endParaRPr lang="en-US" sz="1200" b="0" i="0" u="none" strike="noStrike" kern="1200" dirty="0">
              <a:solidFill>
                <a:schemeClr val="tx1"/>
              </a:solidFill>
              <a:effectLst/>
              <a:latin typeface="+mn-lt"/>
              <a:ea typeface="+mn-ea"/>
              <a:cs typeface="+mn-cs"/>
            </a:endParaRPr>
          </a:p>
          <a:p>
            <a:r>
              <a:rPr lang="en-US" dirty="0"/>
              <a:t>Advocacy image retrieved on 7-11-19 from https://www.iaml.info/advocacy-committee</a:t>
            </a:r>
          </a:p>
        </p:txBody>
      </p:sp>
      <p:sp>
        <p:nvSpPr>
          <p:cNvPr id="4" name="Slide Number Placeholder 3"/>
          <p:cNvSpPr>
            <a:spLocks noGrp="1"/>
          </p:cNvSpPr>
          <p:nvPr>
            <p:ph type="sldNum" sz="quarter" idx="5"/>
          </p:nvPr>
        </p:nvSpPr>
        <p:spPr/>
        <p:txBody>
          <a:bodyPr/>
          <a:lstStyle/>
          <a:p>
            <a:fld id="{692E41F0-6300-D641-B19F-0C04D905D30B}" type="slidenum">
              <a:rPr lang="en-US" smtClean="0"/>
              <a:t>36</a:t>
            </a:fld>
            <a:endParaRPr lang="en-US" dirty="0"/>
          </a:p>
        </p:txBody>
      </p:sp>
    </p:spTree>
    <p:extLst>
      <p:ext uri="{BB962C8B-B14F-4D97-AF65-F5344CB8AC3E}">
        <p14:creationId xmlns:p14="http://schemas.microsoft.com/office/powerpoint/2010/main" val="2456723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will be sent to member orgs for dissemination and will be available on the FCAPN website at www.APRNadvocacy.com</a:t>
            </a:r>
          </a:p>
        </p:txBody>
      </p:sp>
      <p:sp>
        <p:nvSpPr>
          <p:cNvPr id="4" name="Slide Number Placeholder 3"/>
          <p:cNvSpPr>
            <a:spLocks noGrp="1"/>
          </p:cNvSpPr>
          <p:nvPr>
            <p:ph type="sldNum" sz="quarter" idx="5"/>
          </p:nvPr>
        </p:nvSpPr>
        <p:spPr/>
        <p:txBody>
          <a:bodyPr/>
          <a:lstStyle/>
          <a:p>
            <a:fld id="{692E41F0-6300-D641-B19F-0C04D905D30B}" type="slidenum">
              <a:rPr lang="en-US" smtClean="0"/>
              <a:t>37</a:t>
            </a:fld>
            <a:endParaRPr lang="en-US" dirty="0"/>
          </a:p>
        </p:txBody>
      </p:sp>
    </p:spTree>
    <p:extLst>
      <p:ext uri="{BB962C8B-B14F-4D97-AF65-F5344CB8AC3E}">
        <p14:creationId xmlns:p14="http://schemas.microsoft.com/office/powerpoint/2010/main" val="1144092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ends here…3 more .PROMO slides follow</a:t>
            </a:r>
          </a:p>
        </p:txBody>
      </p:sp>
      <p:sp>
        <p:nvSpPr>
          <p:cNvPr id="4" name="Slide Number Placeholder 3"/>
          <p:cNvSpPr>
            <a:spLocks noGrp="1"/>
          </p:cNvSpPr>
          <p:nvPr>
            <p:ph type="sldNum" sz="quarter" idx="5"/>
          </p:nvPr>
        </p:nvSpPr>
        <p:spPr/>
        <p:txBody>
          <a:bodyPr/>
          <a:lstStyle/>
          <a:p>
            <a:fld id="{692E41F0-6300-D641-B19F-0C04D905D30B}" type="slidenum">
              <a:rPr lang="en-US" smtClean="0"/>
              <a:t>40</a:t>
            </a:fld>
            <a:endParaRPr lang="en-US" dirty="0"/>
          </a:p>
        </p:txBody>
      </p:sp>
    </p:spTree>
    <p:extLst>
      <p:ext uri="{BB962C8B-B14F-4D97-AF65-F5344CB8AC3E}">
        <p14:creationId xmlns:p14="http://schemas.microsoft.com/office/powerpoint/2010/main" val="3265902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41</a:t>
            </a:fld>
            <a:endParaRPr lang="en-US" dirty="0"/>
          </a:p>
        </p:txBody>
      </p:sp>
    </p:spTree>
    <p:extLst>
      <p:ext uri="{BB962C8B-B14F-4D97-AF65-F5344CB8AC3E}">
        <p14:creationId xmlns:p14="http://schemas.microsoft.com/office/powerpoint/2010/main" val="408092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for CE</a:t>
            </a:r>
          </a:p>
        </p:txBody>
      </p:sp>
      <p:sp>
        <p:nvSpPr>
          <p:cNvPr id="4" name="Slide Number Placeholder 3"/>
          <p:cNvSpPr>
            <a:spLocks noGrp="1"/>
          </p:cNvSpPr>
          <p:nvPr>
            <p:ph type="sldNum" sz="quarter" idx="5"/>
          </p:nvPr>
        </p:nvSpPr>
        <p:spPr/>
        <p:txBody>
          <a:bodyPr/>
          <a:lstStyle/>
          <a:p>
            <a:fld id="{692E41F0-6300-D641-B19F-0C04D905D30B}" type="slidenum">
              <a:rPr lang="en-US" smtClean="0"/>
              <a:t>43</a:t>
            </a:fld>
            <a:endParaRPr lang="en-US" dirty="0"/>
          </a:p>
        </p:txBody>
      </p:sp>
    </p:spTree>
    <p:extLst>
      <p:ext uri="{BB962C8B-B14F-4D97-AF65-F5344CB8AC3E}">
        <p14:creationId xmlns:p14="http://schemas.microsoft.com/office/powerpoint/2010/main" val="94365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elected leaders have a seat of the coalition. Two Co-leaders appointed each for 2 yrs and rotate off. When items come up for decision making each group gets one vote. Actions to move on agenda items in the name of the coalition must be unanimous. Past co-chairs may remain on coalition but not in voting capacity unless representing their group again.</a:t>
            </a:r>
          </a:p>
        </p:txBody>
      </p:sp>
      <p:sp>
        <p:nvSpPr>
          <p:cNvPr id="4" name="Slide Number Placeholder 3"/>
          <p:cNvSpPr>
            <a:spLocks noGrp="1"/>
          </p:cNvSpPr>
          <p:nvPr>
            <p:ph type="sldNum" sz="quarter" idx="5"/>
          </p:nvPr>
        </p:nvSpPr>
        <p:spPr/>
        <p:txBody>
          <a:bodyPr/>
          <a:lstStyle/>
          <a:p>
            <a:fld id="{692E41F0-6300-D641-B19F-0C04D905D30B}" type="slidenum">
              <a:rPr lang="en-US" smtClean="0"/>
              <a:t>4</a:t>
            </a:fld>
            <a:endParaRPr lang="en-US" dirty="0"/>
          </a:p>
        </p:txBody>
      </p:sp>
    </p:spTree>
    <p:extLst>
      <p:ext uri="{BB962C8B-B14F-4D97-AF65-F5344CB8AC3E}">
        <p14:creationId xmlns:p14="http://schemas.microsoft.com/office/powerpoint/2010/main" val="24532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cap="all" dirty="0">
                <a:solidFill>
                  <a:schemeClr val="tx1"/>
                </a:solidFill>
              </a:rPr>
              <a:t>14 groups now members. Brings together </a:t>
            </a:r>
            <a:r>
              <a:rPr lang="en-US" sz="1200" i="1" cap="all" dirty="0"/>
              <a:t>all interested </a:t>
            </a:r>
            <a:r>
              <a:rPr lang="en-US" sz="1200" i="1" cap="all" dirty="0">
                <a:solidFill>
                  <a:schemeClr val="tx1"/>
                </a:solidFill>
              </a:rPr>
              <a:t>advanced practice nursing organizations with the goal of improving healthcare delivery and access in Florida.</a:t>
            </a:r>
            <a:br>
              <a:rPr lang="en-US" cap="all" dirty="0">
                <a:solidFill>
                  <a:schemeClr val="tx1"/>
                </a:solidFill>
              </a:rPr>
            </a:br>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5</a:t>
            </a:fld>
            <a:endParaRPr lang="en-US" dirty="0"/>
          </a:p>
        </p:txBody>
      </p:sp>
    </p:spTree>
    <p:extLst>
      <p:ext uri="{BB962C8B-B14F-4D97-AF65-F5344CB8AC3E}">
        <p14:creationId xmlns:p14="http://schemas.microsoft.com/office/powerpoint/2010/main" val="171169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 images from https://en.wikipedia.org/wiki/Florida_Senate and House 6/26/2020</a:t>
            </a:r>
          </a:p>
          <a:p>
            <a:r>
              <a:rPr lang="en-US" dirty="0"/>
              <a:t>CAPTAL IMAGE https://www.floridacapitol.myflorida.com/the_capitol/capitol_history</a:t>
            </a:r>
          </a:p>
          <a:p>
            <a:r>
              <a:rPr lang="en-US" dirty="0"/>
              <a:t>FL CHANNEL IMAGE https://thefloridachannel.org/?s=captial+building+</a:t>
            </a:r>
          </a:p>
        </p:txBody>
      </p:sp>
      <p:sp>
        <p:nvSpPr>
          <p:cNvPr id="4" name="Slide Number Placeholder 3"/>
          <p:cNvSpPr>
            <a:spLocks noGrp="1"/>
          </p:cNvSpPr>
          <p:nvPr>
            <p:ph type="sldNum" sz="quarter" idx="5"/>
          </p:nvPr>
        </p:nvSpPr>
        <p:spPr/>
        <p:txBody>
          <a:bodyPr/>
          <a:lstStyle/>
          <a:p>
            <a:fld id="{692E41F0-6300-D641-B19F-0C04D905D30B}" type="slidenum">
              <a:rPr lang="en-US" smtClean="0"/>
              <a:t>6</a:t>
            </a:fld>
            <a:endParaRPr lang="en-US" dirty="0"/>
          </a:p>
        </p:txBody>
      </p:sp>
    </p:spTree>
    <p:extLst>
      <p:ext uri="{BB962C8B-B14F-4D97-AF65-F5344CB8AC3E}">
        <p14:creationId xmlns:p14="http://schemas.microsoft.com/office/powerpoint/2010/main" val="207783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1 A legislator or an interested party has an idea that is brought to the attention of the proper person, generally a legislator. That idea is then drafted into a bill or proposed legislation. A bill can originate in either chamber (House of Representatives or Senate), however the process differs slightly between chambers.</a:t>
            </a:r>
          </a:p>
          <a:p>
            <a:r>
              <a:rPr lang="en-US" sz="1200" dirty="0"/>
              <a:t>2 Either a member of the House or Senate can file a bill. </a:t>
            </a:r>
            <a:r>
              <a:rPr lang="en-US" sz="1200" b="1" i="0" u="none" strike="noStrike" kern="1200" dirty="0">
                <a:solidFill>
                  <a:schemeClr val="tx1"/>
                </a:solidFill>
                <a:effectLst/>
                <a:latin typeface="+mn-lt"/>
                <a:ea typeface="+mn-ea"/>
                <a:cs typeface="+mn-cs"/>
              </a:rPr>
              <a:t>How can I tell the difference between a House and a Senate bill?</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House and Senate bills are numbered in serial order as they are filed. House bills receive odd numbers (1, 3, 5, …) and are prefixed by "H" or "HB"; Senate bills receive even numbers (2, 4, 6, ...) and are prefixed by "S" or "SB."</a:t>
            </a:r>
          </a:p>
          <a:p>
            <a:r>
              <a:rPr lang="en-US" sz="1200" dirty="0"/>
              <a:t>The bill is assigned to a committee or several committees, depending on the content of the measure. These proposals usually have a companion bill in the other chamber. Companion bills are similar and address the same issues.</a:t>
            </a:r>
          </a:p>
          <a:p>
            <a:r>
              <a:rPr lang="en-US" sz="1200" dirty="0"/>
              <a:t>3 The proposed legislation is amended and debated at the committee level. If approved in committee, they are forwarded to the next committee of reference and then to the floor of the House of Representatives and Senate for further action. Further debate and amendments can occur on the floor of either the Senate or the House. Companion bills often move through the process concurrently. </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7</a:t>
            </a:fld>
            <a:endParaRPr lang="en-US" dirty="0"/>
          </a:p>
        </p:txBody>
      </p:sp>
    </p:spTree>
    <p:extLst>
      <p:ext uri="{BB962C8B-B14F-4D97-AF65-F5344CB8AC3E}">
        <p14:creationId xmlns:p14="http://schemas.microsoft.com/office/powerpoint/2010/main" val="1970590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Appropriations, Implementing, and Conforming bills</a:t>
            </a:r>
          </a:p>
          <a:p>
            <a:r>
              <a:rPr lang="en-US" sz="1200" dirty="0"/>
              <a:t>Relief or Claims Bill</a:t>
            </a:r>
          </a:p>
          <a:p>
            <a:r>
              <a:rPr lang="en-US" sz="1200" b="1" dirty="0"/>
              <a:t>Committee Bill or Committee Substitute</a:t>
            </a:r>
          </a:p>
          <a:p>
            <a:r>
              <a:rPr lang="en-US" sz="1200" dirty="0"/>
              <a:t>Companion Bill, Joint Resolution, </a:t>
            </a:r>
          </a:p>
          <a:p>
            <a:r>
              <a:rPr lang="en-US" sz="1200" dirty="0"/>
              <a:t>Engrossed Bill  and Enrolled Bill</a:t>
            </a:r>
          </a:p>
          <a:p>
            <a:r>
              <a:rPr lang="en-US" sz="1200" b="1" dirty="0"/>
              <a:t>General Bill</a:t>
            </a:r>
          </a:p>
          <a:p>
            <a:r>
              <a:rPr lang="en-US" sz="1200" dirty="0"/>
              <a:t>Others: Linked Bill, Local Bill, Memorial, Proposed Committee Bill. Resolution, Reviser's Bill and Trust Fund Bill</a:t>
            </a:r>
          </a:p>
          <a:p>
            <a:r>
              <a:rPr lang="en-US" sz="1200" dirty="0"/>
              <a:t>The </a:t>
            </a:r>
            <a:r>
              <a:rPr lang="en-US" sz="1200" b="1" dirty="0"/>
              <a:t>House Bill Drafting Service </a:t>
            </a:r>
            <a:r>
              <a:rPr lang="en-US" sz="1200" dirty="0"/>
              <a:t>is a nonpartisan, nonpolitical office that provides professional legislative drafting services for all members, committees, and subcommittees of the House. </a:t>
            </a:r>
          </a:p>
          <a:p>
            <a:endParaRPr lang="en-US" sz="1200" b="1" dirty="0"/>
          </a:p>
          <a:p>
            <a:r>
              <a:rPr lang="en-US" dirty="0"/>
              <a:t>The Glossary is found under a table on the Bills filed of the House and Senate Pages. It has 18 pages of terms you may need to look at to understand the process of bill drafting to final bill.</a:t>
            </a:r>
          </a:p>
          <a:p>
            <a:r>
              <a:rPr lang="en-US" dirty="0"/>
              <a:t>Relief Bill define: </a:t>
            </a:r>
          </a:p>
          <a:p>
            <a:r>
              <a:rPr lang="en-US" dirty="0"/>
              <a:t>General Bill:</a:t>
            </a:r>
          </a:p>
          <a:p>
            <a:r>
              <a:rPr lang="en-US" dirty="0"/>
              <a:t>Committee Substitute</a:t>
            </a:r>
          </a:p>
          <a:p>
            <a:endParaRPr lang="en-US" dirty="0"/>
          </a:p>
          <a:p>
            <a:r>
              <a:rPr lang="en-US" dirty="0"/>
              <a:t>Companion Bill</a:t>
            </a:r>
          </a:p>
          <a:p>
            <a:r>
              <a:rPr lang="en-US" dirty="0"/>
              <a:t>The office Randy Havlical Director and Bill Welge Deputy Staff Director are responsible for preparing drafts for most general bills, joint resolutions, concurrent resolutions, memorials, and House resolutions; reviewing drafts of local bills; preparing committee and subcommittee substitutes; preparing floor amendments and, upon request, committee or subcommittee amendments; and filing all bills, committee or subcommittee substitutes, and floor amendments with the Clerk. In addition, the office prepares drafts of tributes for individual members to commemorate local achievement, condolences, or other recognition. </a:t>
            </a:r>
          </a:p>
          <a:p>
            <a:endParaRPr lang="en-US" sz="1200" b="1"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692E41F0-6300-D641-B19F-0C04D905D30B}" type="slidenum">
              <a:rPr lang="en-US" smtClean="0"/>
              <a:t>10</a:t>
            </a:fld>
            <a:endParaRPr lang="en-US" dirty="0"/>
          </a:p>
        </p:txBody>
      </p:sp>
    </p:spTree>
    <p:extLst>
      <p:ext uri="{BB962C8B-B14F-4D97-AF65-F5344CB8AC3E}">
        <p14:creationId xmlns:p14="http://schemas.microsoft.com/office/powerpoint/2010/main" val="973271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Florida Legislature meets in session every year for sixty consecutive days. A regular session of the legislature shall convene on the first Tuesday after the first Monday in March of each odd-numbered year, and on the second Tuesday after the first Monday in January of each even-numbered year. There are other ways in which the Legislature may be convened as outlined in Article III, Section 3, of the Florida Constitution, including special sessions, which may be called either by the Governor; or by a joint proclamation issued by the Senate President and House Speaker. An extension of regular session or special session requires a three-fifths vote of each house.  DESPITE THIS&gt;&gt;&gt;The Legislature STILL WORKIGN ON UNEMPLOYMENT ISSUES WITH COVID!!</a:t>
            </a:r>
          </a:p>
          <a:p>
            <a:endParaRPr lang="en-US" dirty="0"/>
          </a:p>
        </p:txBody>
      </p:sp>
      <p:sp>
        <p:nvSpPr>
          <p:cNvPr id="4" name="Slide Number Placeholder 3"/>
          <p:cNvSpPr>
            <a:spLocks noGrp="1"/>
          </p:cNvSpPr>
          <p:nvPr>
            <p:ph type="sldNum" sz="quarter" idx="5"/>
          </p:nvPr>
        </p:nvSpPr>
        <p:spPr/>
        <p:txBody>
          <a:bodyPr/>
          <a:lstStyle/>
          <a:p>
            <a:fld id="{692E41F0-6300-D641-B19F-0C04D905D30B}" type="slidenum">
              <a:rPr lang="en-US" smtClean="0"/>
              <a:t>11</a:t>
            </a:fld>
            <a:endParaRPr lang="en-US" dirty="0"/>
          </a:p>
        </p:txBody>
      </p:sp>
    </p:spTree>
    <p:extLst>
      <p:ext uri="{BB962C8B-B14F-4D97-AF65-F5344CB8AC3E}">
        <p14:creationId xmlns:p14="http://schemas.microsoft.com/office/powerpoint/2010/main" val="13930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a:pPr/>
              <a:t>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91569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BC9F4D-F37A-2247-ABDC-DC4070385191}" type="datetimeFigureOut">
              <a:rPr lang="en-US" smtClean="0"/>
              <a:t>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E921E8-3424-DB4F-AB04-C8092ACEF543}" type="slidenum">
              <a:rPr lang="en-US" smtClean="0"/>
              <a:t>‹#›</a:t>
            </a:fld>
            <a:endParaRPr lang="en-US" dirty="0"/>
          </a:p>
        </p:txBody>
      </p:sp>
    </p:spTree>
    <p:extLst>
      <p:ext uri="{BB962C8B-B14F-4D97-AF65-F5344CB8AC3E}">
        <p14:creationId xmlns:p14="http://schemas.microsoft.com/office/powerpoint/2010/main" val="60654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EABC9F4D-F37A-2247-ABDC-DC4070385191}" type="datetimeFigureOut">
              <a:rPr lang="en-US" smtClean="0"/>
              <a:t>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E921E8-3424-DB4F-AB04-C8092ACEF543}" type="slidenum">
              <a:rPr lang="en-US" smtClean="0"/>
              <a:t>‹#›</a:t>
            </a:fld>
            <a:endParaRPr lang="en-US" dirty="0"/>
          </a:p>
        </p:txBody>
      </p:sp>
    </p:spTree>
    <p:extLst>
      <p:ext uri="{BB962C8B-B14F-4D97-AF65-F5344CB8AC3E}">
        <p14:creationId xmlns:p14="http://schemas.microsoft.com/office/powerpoint/2010/main" val="156155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EABC9F4D-F37A-2247-ABDC-DC4070385191}" type="datetimeFigureOut">
              <a:rPr lang="en-US" smtClean="0"/>
              <a:t>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E921E8-3424-DB4F-AB04-C8092ACEF543}" type="slidenum">
              <a:rPr lang="en-US" smtClean="0"/>
              <a:t>‹#›</a:t>
            </a:fld>
            <a:endParaRPr lang="en-US" dirty="0"/>
          </a:p>
        </p:txBody>
      </p:sp>
    </p:spTree>
    <p:extLst>
      <p:ext uri="{BB962C8B-B14F-4D97-AF65-F5344CB8AC3E}">
        <p14:creationId xmlns:p14="http://schemas.microsoft.com/office/powerpoint/2010/main" val="1853164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a:pPr/>
              <a:t>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1108500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a:pPr/>
              <a:t>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112003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a:pPr/>
              <a:t>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03287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a:pPr/>
              <a:t>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882125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a:pPr/>
              <a:t>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55868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a:pPr/>
              <a:t>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20918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a:pPr/>
              <a:t>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13629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a:pPr/>
              <a:t>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166851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a:pPr/>
              <a:t>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extLst>
      <p:ext uri="{BB962C8B-B14F-4D97-AF65-F5344CB8AC3E}">
        <p14:creationId xmlns:p14="http://schemas.microsoft.com/office/powerpoint/2010/main" val="222996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EABC9F4D-F37A-2247-ABDC-DC4070385191}" type="datetimeFigureOut">
              <a:rPr lang="en-US" smtClean="0"/>
              <a:t>7/20/20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26E921E8-3424-DB4F-AB04-C8092ACEF543}" type="slidenum">
              <a:rPr lang="en-US" smtClean="0"/>
              <a:t>‹#›</a:t>
            </a:fld>
            <a:endParaRPr lang="en-US" dirty="0"/>
          </a:p>
        </p:txBody>
      </p:sp>
    </p:spTree>
    <p:extLst>
      <p:ext uri="{BB962C8B-B14F-4D97-AF65-F5344CB8AC3E}">
        <p14:creationId xmlns:p14="http://schemas.microsoft.com/office/powerpoint/2010/main" val="2873135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EABC9F4D-F37A-2247-ABDC-DC4070385191}" type="datetimeFigureOut">
              <a:rPr lang="en-US" smtClean="0"/>
              <a:t>7/20/20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26E921E8-3424-DB4F-AB04-C8092ACEF543}" type="slidenum">
              <a:rPr lang="en-US" smtClean="0"/>
              <a:t>‹#›</a:t>
            </a:fld>
            <a:endParaRPr lang="en-US" dirty="0"/>
          </a:p>
        </p:txBody>
      </p:sp>
    </p:spTree>
    <p:extLst>
      <p:ext uri="{BB962C8B-B14F-4D97-AF65-F5344CB8AC3E}">
        <p14:creationId xmlns:p14="http://schemas.microsoft.com/office/powerpoint/2010/main" val="31284327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redoubtnews.com/2018/03/bonner-county-idaho-vote-may-15th/" TargetMode="Externa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tiff"/></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aprnadvocacy.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flgov.com/legislation/" TargetMode="External"/><Relationship Id="rId13" Type="http://schemas.openxmlformats.org/officeDocument/2006/relationships/hyperlink" Target="https://flnapnap.enpnetwork.com/" TargetMode="External"/><Relationship Id="rId3" Type="http://schemas.openxmlformats.org/officeDocument/2006/relationships/hyperlink" Target="https://www.myfloridahouse.gov/FileStores/Web/HouseContent/Approved/ClerksOffice/GuideToFlorida.pdf" TargetMode="External"/><Relationship Id="rId7" Type="http://schemas.openxmlformats.org/officeDocument/2006/relationships/hyperlink" Target="http://archive.flsenate.gov/SenateKids/bill-becomes-law.cfm" TargetMode="External"/><Relationship Id="rId12" Type="http://schemas.openxmlformats.org/officeDocument/2006/relationships/hyperlink" Target="https://www.fana.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flsenate.gov/About/HowAnIdeaBecomesALaw" TargetMode="External"/><Relationship Id="rId11" Type="http://schemas.openxmlformats.org/officeDocument/2006/relationships/hyperlink" Target="http://florida.midwife.org/" TargetMode="External"/><Relationship Id="rId5" Type="http://schemas.openxmlformats.org/officeDocument/2006/relationships/hyperlink" Target="https://www.flsenate.gov/Committees/BillSummaries/2020/" TargetMode="External"/><Relationship Id="rId10" Type="http://schemas.openxmlformats.org/officeDocument/2006/relationships/hyperlink" Target="https://fnpn.enpnetwork.com/page/36625-2020-legislative-session" TargetMode="External"/><Relationship Id="rId4" Type="http://schemas.openxmlformats.org/officeDocument/2006/relationships/hyperlink" Target="https://www.flsenate.gov/PublishedContent/ADMINISTRATIVEPUBLICATIONS/SeatingChart.pdf" TargetMode="External"/><Relationship Id="rId9" Type="http://schemas.openxmlformats.org/officeDocument/2006/relationships/hyperlink" Target="https://www.floridanurse.org/page/Advocacy" TargetMode="External"/><Relationship Id="rId14" Type="http://schemas.openxmlformats.org/officeDocument/2006/relationships/hyperlink" Target="https://anpbfl.enpnetwork.com/"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sfcapn.enpnetwork.com/" TargetMode="External"/><Relationship Id="rId13" Type="http://schemas.openxmlformats.org/officeDocument/2006/relationships/hyperlink" Target="http://florida.midwife.org/" TargetMode="External"/><Relationship Id="rId3" Type="http://schemas.openxmlformats.org/officeDocument/2006/relationships/hyperlink" Target="https://www.apna.org/" TargetMode="External"/><Relationship Id="rId7" Type="http://schemas.openxmlformats.org/officeDocument/2006/relationships/hyperlink" Target="https://www.gapna.org/" TargetMode="External"/><Relationship Id="rId12" Type="http://schemas.openxmlformats.org/officeDocument/2006/relationships/hyperlink" Target="http://www.aprn4u.com/" TargetMode="External"/><Relationship Id="rId17" Type="http://schemas.openxmlformats.org/officeDocument/2006/relationships/image" Target="../media/image3.png"/><Relationship Id="rId2" Type="http://schemas.openxmlformats.org/officeDocument/2006/relationships/notesSlide" Target="../notesSlides/notesSlide5.xml"/><Relationship Id="rId16" Type="http://schemas.openxmlformats.org/officeDocument/2006/relationships/hyperlink" Target="http://www.fana.org/" TargetMode="External"/><Relationship Id="rId1" Type="http://schemas.openxmlformats.org/officeDocument/2006/relationships/slideLayout" Target="../slideLayouts/slideLayout4.xml"/><Relationship Id="rId6" Type="http://schemas.openxmlformats.org/officeDocument/2006/relationships/hyperlink" Target="http://www.floridanurse.org/" TargetMode="External"/><Relationship Id="rId11" Type="http://schemas.openxmlformats.org/officeDocument/2006/relationships/hyperlink" Target="https://anpbfl.enpnetwork.com/" TargetMode="External"/><Relationship Id="rId5" Type="http://schemas.openxmlformats.org/officeDocument/2006/relationships/hyperlink" Target="https://fnpn.enpnetwork.com/" TargetMode="External"/><Relationship Id="rId15" Type="http://schemas.openxmlformats.org/officeDocument/2006/relationships/hyperlink" Target="https://www.flcns.org/" TargetMode="External"/><Relationship Id="rId10" Type="http://schemas.openxmlformats.org/officeDocument/2006/relationships/hyperlink" Target="https://flnapnap.enpnetwork.com/" TargetMode="External"/><Relationship Id="rId4" Type="http://schemas.openxmlformats.org/officeDocument/2006/relationships/hyperlink" Target="http://www.flanp.org/" TargetMode="External"/><Relationship Id="rId9" Type="http://schemas.openxmlformats.org/officeDocument/2006/relationships/hyperlink" Target="https://tbapnc.enpnetwork.com/" TargetMode="External"/><Relationship Id="rId14" Type="http://schemas.openxmlformats.org/officeDocument/2006/relationships/hyperlink" Target="http://www.fannp.or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D95A-C6AA-894D-B16F-3C7C0DC77CDF}"/>
              </a:ext>
            </a:extLst>
          </p:cNvPr>
          <p:cNvSpPr>
            <a:spLocks noGrp="1"/>
          </p:cNvSpPr>
          <p:nvPr>
            <p:ph type="ctrTitle"/>
          </p:nvPr>
        </p:nvSpPr>
        <p:spPr>
          <a:xfrm>
            <a:off x="3780780" y="354007"/>
            <a:ext cx="7289640" cy="4328829"/>
          </a:xfrm>
        </p:spPr>
        <p:txBody>
          <a:bodyPr>
            <a:normAutofit/>
          </a:bodyPr>
          <a:lstStyle/>
          <a:p>
            <a:pPr algn="ctr">
              <a:lnSpc>
                <a:spcPct val="90000"/>
              </a:lnSpc>
            </a:pPr>
            <a:r>
              <a:rPr lang="en-US" sz="4400" u="sng" dirty="0"/>
              <a:t>Annual Advocacy </a:t>
            </a:r>
            <a:br>
              <a:rPr lang="en-US" sz="4400" u="sng" dirty="0"/>
            </a:br>
            <a:r>
              <a:rPr lang="en-US" sz="4400" u="sng" dirty="0"/>
              <a:t>Awareness Webinar</a:t>
            </a:r>
            <a:br>
              <a:rPr lang="en-US" sz="3800" dirty="0"/>
            </a:br>
            <a:r>
              <a:rPr lang="en-US" sz="3800" dirty="0"/>
              <a:t> </a:t>
            </a:r>
            <a:br>
              <a:rPr lang="en-US" sz="3800" dirty="0"/>
            </a:br>
            <a:r>
              <a:rPr lang="en-US" sz="3600" dirty="0"/>
              <a:t>Part 1 - Introduction to the </a:t>
            </a:r>
            <a:br>
              <a:rPr lang="en-US" sz="3600" dirty="0"/>
            </a:br>
            <a:r>
              <a:rPr lang="en-US" sz="3600" dirty="0"/>
              <a:t>Legislative Process</a:t>
            </a:r>
            <a:br>
              <a:rPr lang="en-US" sz="3800" dirty="0"/>
            </a:br>
            <a:br>
              <a:rPr lang="en-US" sz="3800" dirty="0"/>
            </a:br>
            <a:r>
              <a:rPr lang="en-US" sz="3800" dirty="0"/>
              <a:t>July 22, 2020</a:t>
            </a:r>
          </a:p>
        </p:txBody>
      </p:sp>
      <p:sp>
        <p:nvSpPr>
          <p:cNvPr id="3" name="Subtitle 2">
            <a:extLst>
              <a:ext uri="{FF2B5EF4-FFF2-40B4-BE49-F238E27FC236}">
                <a16:creationId xmlns:a16="http://schemas.microsoft.com/office/drawing/2014/main" id="{46DD837F-CAD2-AD4A-886C-F87116D546C4}"/>
              </a:ext>
            </a:extLst>
          </p:cNvPr>
          <p:cNvSpPr>
            <a:spLocks noGrp="1"/>
          </p:cNvSpPr>
          <p:nvPr>
            <p:ph type="subTitle" idx="1"/>
          </p:nvPr>
        </p:nvSpPr>
        <p:spPr>
          <a:xfrm>
            <a:off x="595745" y="5280848"/>
            <a:ext cx="11000509" cy="785656"/>
          </a:xfrm>
        </p:spPr>
        <p:txBody>
          <a:bodyPr>
            <a:noAutofit/>
          </a:bodyPr>
          <a:lstStyle/>
          <a:p>
            <a:pPr>
              <a:lnSpc>
                <a:spcPct val="90000"/>
              </a:lnSpc>
            </a:pPr>
            <a:r>
              <a:rPr lang="en-US" sz="2400" dirty="0"/>
              <a:t> Presented by: Vernon M. Langford MSN, APRN, FNP-C</a:t>
            </a:r>
          </a:p>
          <a:p>
            <a:pPr>
              <a:lnSpc>
                <a:spcPct val="90000"/>
              </a:lnSpc>
            </a:pPr>
            <a:r>
              <a:rPr lang="en-US" sz="2400" dirty="0"/>
              <a:t>		               Jean Aertker, DNP, APRN, FNP-BC, COHN-S, FAANP</a:t>
            </a:r>
          </a:p>
          <a:p>
            <a:pPr>
              <a:lnSpc>
                <a:spcPct val="90000"/>
              </a:lnSpc>
            </a:pPr>
            <a:r>
              <a:rPr lang="en-US" sz="2400" dirty="0"/>
              <a:t>		                Ed Briggs, DNP, APRN, FNP-C</a:t>
            </a:r>
          </a:p>
        </p:txBody>
      </p:sp>
      <p:pic>
        <p:nvPicPr>
          <p:cNvPr id="19" name="Picture 18">
            <a:extLst>
              <a:ext uri="{FF2B5EF4-FFF2-40B4-BE49-F238E27FC236}">
                <a16:creationId xmlns:a16="http://schemas.microsoft.com/office/drawing/2014/main" id="{5E0BD965-CDB6-B743-9ADC-BC5F32CCEE4D}"/>
              </a:ext>
            </a:extLst>
          </p:cNvPr>
          <p:cNvPicPr>
            <a:picLocks noChangeAspect="1"/>
          </p:cNvPicPr>
          <p:nvPr/>
        </p:nvPicPr>
        <p:blipFill>
          <a:blip r:embed="rId3"/>
          <a:stretch>
            <a:fillRect/>
          </a:stretch>
        </p:blipFill>
        <p:spPr>
          <a:xfrm>
            <a:off x="595745" y="474035"/>
            <a:ext cx="2730210" cy="384524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928627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35620"/>
          </a:xfrm>
          <a:solidFill>
            <a:srgbClr val="0070C0"/>
          </a:solidFill>
        </p:spPr>
        <p:txBody>
          <a:bodyPr>
            <a:normAutofit/>
          </a:bodyPr>
          <a:lstStyle/>
          <a:p>
            <a:pPr algn="ctr"/>
            <a:r>
              <a:rPr lang="en-US" sz="3200" b="1" u="sng" dirty="0">
                <a:solidFill>
                  <a:schemeClr val="tx1"/>
                </a:solidFill>
              </a:rPr>
              <a:t>How An Idea Becomes Law – Florida SENATE</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pic>
        <p:nvPicPr>
          <p:cNvPr id="4" name="Picture 3" descr="idea-to-law PP.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635622"/>
            <a:ext cx="12192000" cy="6248906"/>
          </a:xfrm>
          <a:prstGeom prst="rect">
            <a:avLst/>
          </a:prstGeom>
          <a:noFill/>
        </p:spPr>
      </p:pic>
    </p:spTree>
    <p:extLst>
      <p:ext uri="{BB962C8B-B14F-4D97-AF65-F5344CB8AC3E}">
        <p14:creationId xmlns:p14="http://schemas.microsoft.com/office/powerpoint/2010/main" val="870355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7ADD-83A3-B543-9B93-0D2FB56282E3}"/>
              </a:ext>
            </a:extLst>
          </p:cNvPr>
          <p:cNvSpPr>
            <a:spLocks noGrp="1"/>
          </p:cNvSpPr>
          <p:nvPr>
            <p:ph type="title"/>
          </p:nvPr>
        </p:nvSpPr>
        <p:spPr>
          <a:xfrm>
            <a:off x="2335999" y="384961"/>
            <a:ext cx="8067364" cy="1231141"/>
          </a:xfrm>
        </p:spPr>
        <p:txBody>
          <a:bodyPr anchor="ctr">
            <a:normAutofit fontScale="90000"/>
          </a:bodyPr>
          <a:lstStyle/>
          <a:p>
            <a:pPr algn="ctr"/>
            <a:r>
              <a:rPr lang="en-US" dirty="0"/>
              <a:t>Legislative Regular Session </a:t>
            </a:r>
            <a:br>
              <a:rPr lang="en-US" dirty="0"/>
            </a:br>
            <a:r>
              <a:rPr lang="en-US" dirty="0"/>
              <a:t>&amp; Annual Calendar</a:t>
            </a:r>
          </a:p>
        </p:txBody>
      </p:sp>
      <p:pic>
        <p:nvPicPr>
          <p:cNvPr id="5" name="Content Placeholder 4">
            <a:extLst>
              <a:ext uri="{FF2B5EF4-FFF2-40B4-BE49-F238E27FC236}">
                <a16:creationId xmlns:a16="http://schemas.microsoft.com/office/drawing/2014/main" id="{21E55AE4-12A1-BB4E-943A-5B8D6E62CA9F}"/>
              </a:ext>
            </a:extLst>
          </p:cNvPr>
          <p:cNvPicPr>
            <a:picLocks noGrp="1" noChangeAspect="1"/>
          </p:cNvPicPr>
          <p:nvPr>
            <p:ph idx="1"/>
          </p:nvPr>
        </p:nvPicPr>
        <p:blipFill>
          <a:blip r:embed="rId3"/>
          <a:stretch>
            <a:fillRect/>
          </a:stretch>
        </p:blipFill>
        <p:spPr>
          <a:xfrm>
            <a:off x="1532850" y="1890444"/>
            <a:ext cx="9460670" cy="4397929"/>
          </a:xfrm>
          <a:noFill/>
        </p:spPr>
      </p:pic>
      <p:sp>
        <p:nvSpPr>
          <p:cNvPr id="3" name="TextBox 2">
            <a:extLst>
              <a:ext uri="{FF2B5EF4-FFF2-40B4-BE49-F238E27FC236}">
                <a16:creationId xmlns:a16="http://schemas.microsoft.com/office/drawing/2014/main" id="{56B305F1-72CF-44FE-B2E6-CDDDC485A3BC}"/>
              </a:ext>
            </a:extLst>
          </p:cNvPr>
          <p:cNvSpPr txBox="1"/>
          <p:nvPr/>
        </p:nvSpPr>
        <p:spPr>
          <a:xfrm>
            <a:off x="1913328" y="6288373"/>
            <a:ext cx="8614726" cy="369332"/>
          </a:xfrm>
          <a:prstGeom prst="rect">
            <a:avLst/>
          </a:prstGeom>
          <a:noFill/>
        </p:spPr>
        <p:txBody>
          <a:bodyPr wrap="square" rtlCol="0">
            <a:spAutoFit/>
          </a:bodyPr>
          <a:lstStyle/>
          <a:p>
            <a:pPr algn="ctr"/>
            <a:r>
              <a:rPr lang="en-US" b="1" dirty="0"/>
              <a:t>The 2021 Legislative Session Calendar has not been released yet. </a:t>
            </a:r>
          </a:p>
        </p:txBody>
      </p:sp>
      <p:pic>
        <p:nvPicPr>
          <p:cNvPr id="6" name="Picture 5">
            <a:extLst>
              <a:ext uri="{FF2B5EF4-FFF2-40B4-BE49-F238E27FC236}">
                <a16:creationId xmlns:a16="http://schemas.microsoft.com/office/drawing/2014/main" id="{E77EB3EA-B0F2-AA4A-9738-15F41CE5901C}"/>
              </a:ext>
            </a:extLst>
          </p:cNvPr>
          <p:cNvPicPr>
            <a:picLocks noChangeAspect="1"/>
          </p:cNvPicPr>
          <p:nvPr/>
        </p:nvPicPr>
        <p:blipFill>
          <a:blip r:embed="rId4"/>
          <a:stretch>
            <a:fillRect/>
          </a:stretch>
        </p:blipFill>
        <p:spPr>
          <a:xfrm>
            <a:off x="166640" y="192607"/>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50026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4797-9D3C-AD45-B2BB-0BF10C608CF9}"/>
              </a:ext>
            </a:extLst>
          </p:cNvPr>
          <p:cNvSpPr>
            <a:spLocks noGrp="1"/>
          </p:cNvSpPr>
          <p:nvPr>
            <p:ph type="title"/>
          </p:nvPr>
        </p:nvSpPr>
        <p:spPr>
          <a:xfrm>
            <a:off x="1875099" y="443044"/>
            <a:ext cx="9334781" cy="816904"/>
          </a:xfrm>
        </p:spPr>
        <p:txBody>
          <a:bodyPr/>
          <a:lstStyle/>
          <a:p>
            <a:r>
              <a:rPr lang="en-US" dirty="0"/>
              <a:t>Committees of Interest to the APRN’s</a:t>
            </a:r>
          </a:p>
        </p:txBody>
      </p:sp>
      <p:graphicFrame>
        <p:nvGraphicFramePr>
          <p:cNvPr id="4" name="Content Placeholder 3">
            <a:extLst>
              <a:ext uri="{FF2B5EF4-FFF2-40B4-BE49-F238E27FC236}">
                <a16:creationId xmlns:a16="http://schemas.microsoft.com/office/drawing/2014/main" id="{43E1F80D-A226-6241-A081-2E1066C4B497}"/>
              </a:ext>
            </a:extLst>
          </p:cNvPr>
          <p:cNvGraphicFramePr>
            <a:graphicFrameLocks noGrp="1"/>
          </p:cNvGraphicFramePr>
          <p:nvPr>
            <p:ph idx="1"/>
            <p:extLst>
              <p:ext uri="{D42A27DB-BD31-4B8C-83A1-F6EECF244321}">
                <p14:modId xmlns:p14="http://schemas.microsoft.com/office/powerpoint/2010/main" val="1462200315"/>
              </p:ext>
            </p:extLst>
          </p:nvPr>
        </p:nvGraphicFramePr>
        <p:xfrm>
          <a:off x="763928" y="2360889"/>
          <a:ext cx="10880204" cy="3898611"/>
        </p:xfrm>
        <a:graphic>
          <a:graphicData uri="http://schemas.openxmlformats.org/drawingml/2006/table">
            <a:tbl>
              <a:tblPr firstRow="1" bandRow="1">
                <a:tableStyleId>{5C22544A-7EE6-4342-B048-85BDC9FD1C3A}</a:tableStyleId>
              </a:tblPr>
              <a:tblGrid>
                <a:gridCol w="5440102">
                  <a:extLst>
                    <a:ext uri="{9D8B030D-6E8A-4147-A177-3AD203B41FA5}">
                      <a16:colId xmlns:a16="http://schemas.microsoft.com/office/drawing/2014/main" val="2406159731"/>
                    </a:ext>
                  </a:extLst>
                </a:gridCol>
                <a:gridCol w="5440102">
                  <a:extLst>
                    <a:ext uri="{9D8B030D-6E8A-4147-A177-3AD203B41FA5}">
                      <a16:colId xmlns:a16="http://schemas.microsoft.com/office/drawing/2014/main" val="3316211557"/>
                    </a:ext>
                  </a:extLst>
                </a:gridCol>
              </a:tblGrid>
              <a:tr h="838526">
                <a:tc>
                  <a:txBody>
                    <a:bodyPr/>
                    <a:lstStyle/>
                    <a:p>
                      <a:pPr algn="ctr"/>
                      <a:r>
                        <a:rPr lang="en-US" sz="4000" dirty="0"/>
                        <a:t>FL SENATE</a:t>
                      </a:r>
                    </a:p>
                  </a:txBody>
                  <a:tcPr/>
                </a:tc>
                <a:tc>
                  <a:txBody>
                    <a:bodyPr/>
                    <a:lstStyle/>
                    <a:p>
                      <a:pPr algn="ctr"/>
                      <a:r>
                        <a:rPr lang="en-US" sz="4000" dirty="0"/>
                        <a:t>FL HOUSE</a:t>
                      </a:r>
                    </a:p>
                  </a:txBody>
                  <a:tcPr/>
                </a:tc>
                <a:extLst>
                  <a:ext uri="{0D108BD9-81ED-4DB2-BD59-A6C34878D82A}">
                    <a16:rowId xmlns:a16="http://schemas.microsoft.com/office/drawing/2014/main" val="2265458987"/>
                  </a:ext>
                </a:extLst>
              </a:tr>
              <a:tr h="840148">
                <a:tc>
                  <a:txBody>
                    <a:bodyPr/>
                    <a:lstStyle/>
                    <a:p>
                      <a:pPr algn="ctr"/>
                      <a:r>
                        <a:rPr lang="en-US" sz="1800" b="0" i="0" u="none" strike="noStrike" kern="1200" dirty="0">
                          <a:solidFill>
                            <a:schemeClr val="dk1"/>
                          </a:solidFill>
                          <a:effectLst/>
                          <a:latin typeface="+mn-lt"/>
                          <a:ea typeface="+mn-ea"/>
                          <a:cs typeface="+mn-cs"/>
                        </a:rPr>
                        <a:t>Health Policy</a:t>
                      </a:r>
                      <a:endParaRPr lang="en-US" dirty="0"/>
                    </a:p>
                  </a:txBody>
                  <a:tcPr/>
                </a:tc>
                <a:tc>
                  <a:txBody>
                    <a:bodyPr/>
                    <a:lstStyle/>
                    <a:p>
                      <a:pPr algn="ctr"/>
                      <a:r>
                        <a:rPr lang="en-US" sz="1800" b="0" i="0" u="none" strike="noStrike" kern="1200" dirty="0">
                          <a:solidFill>
                            <a:schemeClr val="dk1"/>
                          </a:solidFill>
                          <a:effectLst/>
                          <a:latin typeface="+mn-lt"/>
                          <a:ea typeface="+mn-ea"/>
                          <a:cs typeface="+mn-cs"/>
                        </a:rPr>
                        <a:t>Health Quality Subcommittee</a:t>
                      </a:r>
                      <a:endParaRPr lang="en-US" dirty="0"/>
                    </a:p>
                  </a:txBody>
                  <a:tcPr/>
                </a:tc>
                <a:extLst>
                  <a:ext uri="{0D108BD9-81ED-4DB2-BD59-A6C34878D82A}">
                    <a16:rowId xmlns:a16="http://schemas.microsoft.com/office/drawing/2014/main" val="3738012054"/>
                  </a:ext>
                </a:extLst>
              </a:tr>
              <a:tr h="1305537">
                <a:tc>
                  <a:txBody>
                    <a:bodyPr/>
                    <a:lstStyle/>
                    <a:p>
                      <a:pPr algn="ctr"/>
                      <a:r>
                        <a:rPr lang="en-US" sz="1800" b="0" i="0" u="none" strike="noStrike" kern="1200" dirty="0">
                          <a:solidFill>
                            <a:schemeClr val="dk1"/>
                          </a:solidFill>
                          <a:effectLst/>
                          <a:latin typeface="+mn-lt"/>
                          <a:ea typeface="+mn-ea"/>
                          <a:cs typeface="+mn-cs"/>
                        </a:rPr>
                        <a:t>Appropriations Subcommittee on Health </a:t>
                      </a:r>
                    </a:p>
                    <a:p>
                      <a:pPr algn="ctr"/>
                      <a:r>
                        <a:rPr lang="en-US" sz="1800" b="0" i="0" u="none" strike="noStrike" kern="1200" dirty="0">
                          <a:solidFill>
                            <a:schemeClr val="dk1"/>
                          </a:solidFill>
                          <a:effectLst/>
                          <a:latin typeface="+mn-lt"/>
                          <a:ea typeface="+mn-ea"/>
                          <a:cs typeface="+mn-cs"/>
                        </a:rPr>
                        <a:t>and Human Services</a:t>
                      </a:r>
                      <a:endParaRPr lang="en-US" dirty="0"/>
                    </a:p>
                  </a:txBody>
                  <a:tcPr/>
                </a:tc>
                <a:tc>
                  <a:txBody>
                    <a:bodyPr/>
                    <a:lstStyle/>
                    <a:p>
                      <a:pPr algn="ctr"/>
                      <a:r>
                        <a:rPr lang="en-US" sz="1800" b="0" i="0" u="none" strike="noStrike" kern="1200" dirty="0">
                          <a:solidFill>
                            <a:schemeClr val="dk1"/>
                          </a:solidFill>
                          <a:effectLst/>
                          <a:latin typeface="+mn-lt"/>
                          <a:ea typeface="+mn-ea"/>
                          <a:cs typeface="+mn-cs"/>
                        </a:rPr>
                        <a:t>Health Care Appropriations </a:t>
                      </a:r>
                    </a:p>
                    <a:p>
                      <a:pPr algn="ctr"/>
                      <a:r>
                        <a:rPr lang="en-US" sz="1800" b="0" i="0" u="none" strike="noStrike" kern="1200" dirty="0">
                          <a:solidFill>
                            <a:schemeClr val="dk1"/>
                          </a:solidFill>
                          <a:effectLst/>
                          <a:latin typeface="+mn-lt"/>
                          <a:ea typeface="+mn-ea"/>
                          <a:cs typeface="+mn-cs"/>
                        </a:rPr>
                        <a:t>Subcommittee</a:t>
                      </a:r>
                      <a:endParaRPr lang="en-US" dirty="0"/>
                    </a:p>
                  </a:txBody>
                  <a:tcPr/>
                </a:tc>
                <a:extLst>
                  <a:ext uri="{0D108BD9-81ED-4DB2-BD59-A6C34878D82A}">
                    <a16:rowId xmlns:a16="http://schemas.microsoft.com/office/drawing/2014/main" val="2793364776"/>
                  </a:ext>
                </a:extLst>
              </a:tr>
              <a:tr h="370840">
                <a:tc>
                  <a:txBody>
                    <a:bodyPr/>
                    <a:lstStyle/>
                    <a:p>
                      <a:pPr algn="ctr"/>
                      <a:r>
                        <a:rPr lang="en-US" sz="1800" b="0" i="0" u="none" strike="noStrike" kern="1200" dirty="0">
                          <a:solidFill>
                            <a:schemeClr val="dk1"/>
                          </a:solidFill>
                          <a:effectLst/>
                          <a:latin typeface="+mn-lt"/>
                          <a:ea typeface="+mn-ea"/>
                          <a:cs typeface="+mn-cs"/>
                        </a:rPr>
                        <a:t>Appropriations</a:t>
                      </a:r>
                    </a:p>
                    <a:p>
                      <a:pPr algn="ctr"/>
                      <a:endParaRPr lang="en-US" sz="1800" b="0" i="0" u="none" strike="noStrike" kern="1200" dirty="0">
                        <a:solidFill>
                          <a:schemeClr val="dk1"/>
                        </a:solidFill>
                        <a:effectLst/>
                        <a:latin typeface="+mn-lt"/>
                        <a:ea typeface="+mn-ea"/>
                        <a:cs typeface="+mn-cs"/>
                      </a:endParaRPr>
                    </a:p>
                    <a:p>
                      <a:pPr algn="ctr"/>
                      <a:endParaRPr lang="en-US" dirty="0"/>
                    </a:p>
                  </a:txBody>
                  <a:tcPr/>
                </a:tc>
                <a:tc>
                  <a:txBody>
                    <a:bodyPr/>
                    <a:lstStyle/>
                    <a:p>
                      <a:pPr algn="ctr"/>
                      <a:r>
                        <a:rPr lang="en-US" sz="1800" b="0" i="0" u="none" strike="noStrike" kern="1200" dirty="0">
                          <a:solidFill>
                            <a:schemeClr val="dk1"/>
                          </a:solidFill>
                          <a:effectLst/>
                          <a:latin typeface="+mn-lt"/>
                          <a:ea typeface="+mn-ea"/>
                          <a:cs typeface="+mn-cs"/>
                        </a:rPr>
                        <a:t>Health and Human Services Committee</a:t>
                      </a:r>
                    </a:p>
                    <a:p>
                      <a:pPr algn="ctr"/>
                      <a:endParaRPr lang="en-US" sz="1800" b="0" i="0" u="none" strike="noStrike" kern="1200" dirty="0">
                        <a:solidFill>
                          <a:schemeClr val="dk1"/>
                        </a:solidFill>
                        <a:effectLst/>
                        <a:latin typeface="+mn-lt"/>
                        <a:ea typeface="+mn-ea"/>
                        <a:cs typeface="+mn-cs"/>
                      </a:endParaRPr>
                    </a:p>
                    <a:p>
                      <a:pPr algn="ctr"/>
                      <a:endParaRPr lang="en-US" dirty="0"/>
                    </a:p>
                  </a:txBody>
                  <a:tcPr/>
                </a:tc>
                <a:extLst>
                  <a:ext uri="{0D108BD9-81ED-4DB2-BD59-A6C34878D82A}">
                    <a16:rowId xmlns:a16="http://schemas.microsoft.com/office/drawing/2014/main" val="2369720085"/>
                  </a:ext>
                </a:extLst>
              </a:tr>
            </a:tbl>
          </a:graphicData>
        </a:graphic>
      </p:graphicFrame>
      <p:pic>
        <p:nvPicPr>
          <p:cNvPr id="5" name="Picture 4">
            <a:extLst>
              <a:ext uri="{FF2B5EF4-FFF2-40B4-BE49-F238E27FC236}">
                <a16:creationId xmlns:a16="http://schemas.microsoft.com/office/drawing/2014/main" id="{62FAD2C0-ADB7-CC40-9F43-FBB2E672E9CB}"/>
              </a:ext>
            </a:extLst>
          </p:cNvPr>
          <p:cNvPicPr>
            <a:picLocks noChangeAspect="1"/>
          </p:cNvPicPr>
          <p:nvPr/>
        </p:nvPicPr>
        <p:blipFill>
          <a:blip r:embed="rId3"/>
          <a:stretch>
            <a:fillRect/>
          </a:stretch>
        </p:blipFill>
        <p:spPr>
          <a:xfrm>
            <a:off x="210166" y="71573"/>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146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0270-D9B2-4ECE-98B7-E9DE135D5AFA}"/>
              </a:ext>
            </a:extLst>
          </p:cNvPr>
          <p:cNvSpPr>
            <a:spLocks noGrp="1"/>
          </p:cNvSpPr>
          <p:nvPr>
            <p:ph type="title"/>
          </p:nvPr>
        </p:nvSpPr>
        <p:spPr>
          <a:xfrm>
            <a:off x="921328" y="397742"/>
            <a:ext cx="10515600" cy="861434"/>
          </a:xfrm>
        </p:spPr>
        <p:txBody>
          <a:bodyPr/>
          <a:lstStyle/>
          <a:p>
            <a:pPr algn="ctr"/>
            <a:r>
              <a:rPr lang="en-US" u="sng" dirty="0"/>
              <a:t>2020 FLORIDA GOVERNOR </a:t>
            </a:r>
          </a:p>
        </p:txBody>
      </p:sp>
      <p:sp>
        <p:nvSpPr>
          <p:cNvPr id="6" name="TextBox 5">
            <a:extLst>
              <a:ext uri="{FF2B5EF4-FFF2-40B4-BE49-F238E27FC236}">
                <a16:creationId xmlns:a16="http://schemas.microsoft.com/office/drawing/2014/main" id="{44A80D34-AB0E-4C57-9A5B-091D358F003B}"/>
              </a:ext>
            </a:extLst>
          </p:cNvPr>
          <p:cNvSpPr txBox="1"/>
          <p:nvPr/>
        </p:nvSpPr>
        <p:spPr>
          <a:xfrm>
            <a:off x="1585732" y="2270049"/>
            <a:ext cx="7627717" cy="4339650"/>
          </a:xfrm>
          <a:prstGeom prst="rect">
            <a:avLst/>
          </a:prstGeom>
          <a:noFill/>
        </p:spPr>
        <p:txBody>
          <a:bodyPr wrap="square" numCol="2" rtlCol="0">
            <a:spAutoFit/>
          </a:bodyPr>
          <a:lstStyle/>
          <a:p>
            <a:r>
              <a:rPr lang="en-US" sz="2400" b="1" u="sng" dirty="0"/>
              <a:t>Senator Ron DeSantis (R)</a:t>
            </a:r>
          </a:p>
          <a:p>
            <a:r>
              <a:rPr lang="en-US" dirty="0"/>
              <a:t>Florida Governor </a:t>
            </a:r>
          </a:p>
          <a:p>
            <a:r>
              <a:rPr lang="en-US" dirty="0"/>
              <a:t>REPUBLICAN </a:t>
            </a:r>
          </a:p>
          <a:p>
            <a:endParaRPr lang="en-US" dirty="0"/>
          </a:p>
          <a:p>
            <a:endParaRPr lang="en-US" b="1" u="sng" dirty="0"/>
          </a:p>
          <a:p>
            <a:r>
              <a:rPr lang="en-US" b="1" u="sng" dirty="0"/>
              <a:t>Tallahassee Office</a:t>
            </a:r>
          </a:p>
          <a:p>
            <a:endParaRPr lang="en-US" dirty="0"/>
          </a:p>
          <a:p>
            <a:r>
              <a:rPr lang="en-US" dirty="0"/>
              <a:t>Office of Governor Ron DeSantis</a:t>
            </a:r>
            <a:br>
              <a:rPr lang="en-US" dirty="0"/>
            </a:br>
            <a:r>
              <a:rPr lang="en-US" dirty="0"/>
              <a:t>State of Florida</a:t>
            </a:r>
            <a:br>
              <a:rPr lang="en-US" dirty="0"/>
            </a:br>
            <a:r>
              <a:rPr lang="en-US" dirty="0"/>
              <a:t>The Capitol</a:t>
            </a:r>
            <a:br>
              <a:rPr lang="en-US" dirty="0"/>
            </a:br>
            <a:r>
              <a:rPr lang="en-US" dirty="0"/>
              <a:t>400 S. Monroe St.</a:t>
            </a:r>
            <a:br>
              <a:rPr lang="en-US" dirty="0"/>
            </a:br>
            <a:r>
              <a:rPr lang="en-US" dirty="0"/>
              <a:t>Tallahassee, FL 32399-0001</a:t>
            </a:r>
          </a:p>
          <a:p>
            <a:r>
              <a:rPr lang="en-US" dirty="0"/>
              <a:t>(850) 717-9337</a:t>
            </a:r>
          </a:p>
          <a:p>
            <a:endParaRPr lang="en-US" dirty="0"/>
          </a:p>
          <a:p>
            <a:r>
              <a:rPr lang="en-US" b="1" dirty="0"/>
              <a:t>TERM OF OFFICE: </a:t>
            </a:r>
            <a:r>
              <a:rPr lang="en-US" dirty="0"/>
              <a:t>2019- 2023</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br>
              <a:rPr lang="en-US" dirty="0"/>
            </a:br>
            <a:br>
              <a:rPr lang="en-US" dirty="0"/>
            </a:br>
            <a:endParaRPr lang="en-US" dirty="0"/>
          </a:p>
          <a:p>
            <a:endParaRPr lang="en-US" dirty="0"/>
          </a:p>
        </p:txBody>
      </p:sp>
      <p:pic>
        <p:nvPicPr>
          <p:cNvPr id="4" name="Picture 3">
            <a:extLst>
              <a:ext uri="{FF2B5EF4-FFF2-40B4-BE49-F238E27FC236}">
                <a16:creationId xmlns:a16="http://schemas.microsoft.com/office/drawing/2014/main" id="{028D53A0-563F-4A39-9813-020AED0204CD}"/>
              </a:ext>
            </a:extLst>
          </p:cNvPr>
          <p:cNvPicPr>
            <a:picLocks noChangeAspect="1"/>
          </p:cNvPicPr>
          <p:nvPr/>
        </p:nvPicPr>
        <p:blipFill>
          <a:blip r:embed="rId3"/>
          <a:stretch>
            <a:fillRect/>
          </a:stretch>
        </p:blipFill>
        <p:spPr>
          <a:xfrm>
            <a:off x="7314136" y="2270049"/>
            <a:ext cx="2982835" cy="4184936"/>
          </a:xfrm>
          <a:prstGeom prst="rect">
            <a:avLst/>
          </a:prstGeom>
          <a:effectLst>
            <a:softEdge rad="330200"/>
          </a:effectLst>
        </p:spPr>
      </p:pic>
      <p:pic>
        <p:nvPicPr>
          <p:cNvPr id="8" name="Picture 7">
            <a:extLst>
              <a:ext uri="{FF2B5EF4-FFF2-40B4-BE49-F238E27FC236}">
                <a16:creationId xmlns:a16="http://schemas.microsoft.com/office/drawing/2014/main" id="{5AB1051F-7F30-5D47-B74F-25E2DC438310}"/>
              </a:ext>
            </a:extLst>
          </p:cNvPr>
          <p:cNvPicPr>
            <a:picLocks noChangeAspect="1"/>
          </p:cNvPicPr>
          <p:nvPr/>
        </p:nvPicPr>
        <p:blipFill>
          <a:blip r:embed="rId4"/>
          <a:stretch>
            <a:fillRect/>
          </a:stretch>
        </p:blipFill>
        <p:spPr>
          <a:xfrm>
            <a:off x="166640" y="192607"/>
            <a:ext cx="1257426"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85787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0270-D9B2-4ECE-98B7-E9DE135D5AFA}"/>
              </a:ext>
            </a:extLst>
          </p:cNvPr>
          <p:cNvSpPr>
            <a:spLocks noGrp="1"/>
          </p:cNvSpPr>
          <p:nvPr>
            <p:ph type="title"/>
          </p:nvPr>
        </p:nvSpPr>
        <p:spPr>
          <a:xfrm>
            <a:off x="921328" y="397741"/>
            <a:ext cx="10515600" cy="1325563"/>
          </a:xfrm>
        </p:spPr>
        <p:txBody>
          <a:bodyPr>
            <a:normAutofit/>
          </a:bodyPr>
          <a:lstStyle/>
          <a:p>
            <a:pPr algn="ctr"/>
            <a:r>
              <a:rPr lang="en-US" dirty="0"/>
              <a:t>2019-2020 Legislative Leadership</a:t>
            </a:r>
            <a:br>
              <a:rPr lang="en-US" dirty="0"/>
            </a:br>
            <a:r>
              <a:rPr lang="en-US" dirty="0"/>
              <a:t>SENATE PRESIDENT (Outgoing)</a:t>
            </a:r>
          </a:p>
        </p:txBody>
      </p:sp>
      <p:sp>
        <p:nvSpPr>
          <p:cNvPr id="6" name="TextBox 5">
            <a:extLst>
              <a:ext uri="{FF2B5EF4-FFF2-40B4-BE49-F238E27FC236}">
                <a16:creationId xmlns:a16="http://schemas.microsoft.com/office/drawing/2014/main" id="{44A80D34-AB0E-4C57-9A5B-091D358F003B}"/>
              </a:ext>
            </a:extLst>
          </p:cNvPr>
          <p:cNvSpPr txBox="1"/>
          <p:nvPr/>
        </p:nvSpPr>
        <p:spPr>
          <a:xfrm>
            <a:off x="825111" y="2331276"/>
            <a:ext cx="9393380" cy="4339650"/>
          </a:xfrm>
          <a:prstGeom prst="rect">
            <a:avLst/>
          </a:prstGeom>
          <a:noFill/>
        </p:spPr>
        <p:txBody>
          <a:bodyPr wrap="square" numCol="2" rtlCol="0">
            <a:spAutoFit/>
          </a:bodyPr>
          <a:lstStyle/>
          <a:p>
            <a:r>
              <a:rPr lang="en-US" sz="2400" b="1" u="sng" dirty="0"/>
              <a:t>Senator Bill Galvano (R)</a:t>
            </a:r>
          </a:p>
          <a:p>
            <a:r>
              <a:rPr lang="en-US" dirty="0"/>
              <a:t>Senate President</a:t>
            </a:r>
          </a:p>
          <a:p>
            <a:endParaRPr lang="en-US" dirty="0"/>
          </a:p>
          <a:p>
            <a:endParaRPr lang="en-US" dirty="0"/>
          </a:p>
          <a:p>
            <a:r>
              <a:rPr lang="en-US" b="1" u="sng" dirty="0"/>
              <a:t>District Office</a:t>
            </a:r>
          </a:p>
          <a:p>
            <a:endParaRPr lang="en-US" dirty="0"/>
          </a:p>
          <a:p>
            <a:r>
              <a:rPr lang="en-US" dirty="0"/>
              <a:t>1023 Manatee Avenue West</a:t>
            </a:r>
            <a:br>
              <a:rPr lang="en-US" dirty="0"/>
            </a:br>
            <a:r>
              <a:rPr lang="en-US" dirty="0"/>
              <a:t>Suite 201</a:t>
            </a:r>
            <a:br>
              <a:rPr lang="en-US" dirty="0"/>
            </a:br>
            <a:r>
              <a:rPr lang="en-US" dirty="0"/>
              <a:t>Bradenton, FL 34205</a:t>
            </a:r>
            <a:br>
              <a:rPr lang="en-US" dirty="0"/>
            </a:br>
            <a:r>
              <a:rPr lang="en-US" dirty="0"/>
              <a:t>(941) 741-3401</a:t>
            </a:r>
            <a:br>
              <a:rPr lang="en-US" dirty="0"/>
            </a:br>
            <a:r>
              <a:rPr lang="en-US" dirty="0"/>
              <a:t>Senate VOIP: 42100</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u="sng" dirty="0"/>
              <a:t>Tallahassee Office</a:t>
            </a:r>
          </a:p>
          <a:p>
            <a:endParaRPr lang="en-US" dirty="0"/>
          </a:p>
          <a:p>
            <a:r>
              <a:rPr lang="en-US" dirty="0"/>
              <a:t>305 Senate Building</a:t>
            </a:r>
            <a:br>
              <a:rPr lang="en-US" dirty="0"/>
            </a:br>
            <a:r>
              <a:rPr lang="en-US" dirty="0"/>
              <a:t>404 South Monroe Street</a:t>
            </a:r>
            <a:br>
              <a:rPr lang="en-US" dirty="0"/>
            </a:br>
            <a:r>
              <a:rPr lang="en-US" dirty="0"/>
              <a:t>Tallahassee, FL 32399-1100</a:t>
            </a:r>
            <a:br>
              <a:rPr lang="en-US" dirty="0"/>
            </a:br>
            <a:r>
              <a:rPr lang="en-US" dirty="0"/>
              <a:t>(850) 487-5021</a:t>
            </a:r>
            <a:br>
              <a:rPr lang="en-US" dirty="0"/>
            </a:br>
            <a:r>
              <a:rPr lang="en-US" dirty="0"/>
              <a:t>Senate VOIP: 5021</a:t>
            </a:r>
            <a:br>
              <a:rPr lang="en-US" dirty="0"/>
            </a:br>
            <a:endParaRPr lang="en-US" dirty="0"/>
          </a:p>
          <a:p>
            <a:endParaRPr lang="en-US" dirty="0"/>
          </a:p>
        </p:txBody>
      </p:sp>
      <p:pic>
        <p:nvPicPr>
          <p:cNvPr id="5" name="Picture 4" descr="A person in a suit and tie&#10;&#10;Description automatically generated">
            <a:extLst>
              <a:ext uri="{FF2B5EF4-FFF2-40B4-BE49-F238E27FC236}">
                <a16:creationId xmlns:a16="http://schemas.microsoft.com/office/drawing/2014/main" id="{8DC0334A-1CC2-4513-A8A8-50CBC434F896}"/>
              </a:ext>
            </a:extLst>
          </p:cNvPr>
          <p:cNvPicPr>
            <a:picLocks noChangeAspect="1"/>
          </p:cNvPicPr>
          <p:nvPr/>
        </p:nvPicPr>
        <p:blipFill>
          <a:blip r:embed="rId3"/>
          <a:stretch>
            <a:fillRect/>
          </a:stretch>
        </p:blipFill>
        <p:spPr>
          <a:xfrm>
            <a:off x="8708598" y="2331276"/>
            <a:ext cx="2658291" cy="3534809"/>
          </a:xfrm>
          <a:prstGeom prst="rect">
            <a:avLst/>
          </a:prstGeom>
          <a:effectLst>
            <a:softEdge rad="215900"/>
          </a:effectLst>
        </p:spPr>
      </p:pic>
      <p:pic>
        <p:nvPicPr>
          <p:cNvPr id="7" name="Picture 6">
            <a:extLst>
              <a:ext uri="{FF2B5EF4-FFF2-40B4-BE49-F238E27FC236}">
                <a16:creationId xmlns:a16="http://schemas.microsoft.com/office/drawing/2014/main" id="{04265B02-45E1-7C4F-B7C5-51C39BD13339}"/>
              </a:ext>
            </a:extLst>
          </p:cNvPr>
          <p:cNvPicPr>
            <a:picLocks noChangeAspect="1"/>
          </p:cNvPicPr>
          <p:nvPr/>
        </p:nvPicPr>
        <p:blipFill>
          <a:blip r:embed="rId4"/>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64176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0270-D9B2-4ECE-98B7-E9DE135D5AFA}"/>
              </a:ext>
            </a:extLst>
          </p:cNvPr>
          <p:cNvSpPr>
            <a:spLocks noGrp="1"/>
          </p:cNvSpPr>
          <p:nvPr>
            <p:ph type="title"/>
          </p:nvPr>
        </p:nvSpPr>
        <p:spPr>
          <a:xfrm>
            <a:off x="921328" y="330436"/>
            <a:ext cx="10515600" cy="954353"/>
          </a:xfrm>
        </p:spPr>
        <p:txBody>
          <a:bodyPr/>
          <a:lstStyle/>
          <a:p>
            <a:pPr algn="ctr"/>
            <a:r>
              <a:rPr lang="en-US" dirty="0"/>
              <a:t>2019-2020 Legislative Leadership</a:t>
            </a:r>
            <a:br>
              <a:rPr lang="en-US" dirty="0"/>
            </a:br>
            <a:r>
              <a:rPr lang="en-US" dirty="0"/>
              <a:t>HOUSE SPEAKER (Outgoing)</a:t>
            </a:r>
          </a:p>
        </p:txBody>
      </p:sp>
      <p:sp>
        <p:nvSpPr>
          <p:cNvPr id="6" name="TextBox 5">
            <a:extLst>
              <a:ext uri="{FF2B5EF4-FFF2-40B4-BE49-F238E27FC236}">
                <a16:creationId xmlns:a16="http://schemas.microsoft.com/office/drawing/2014/main" id="{44A80D34-AB0E-4C57-9A5B-091D358F003B}"/>
              </a:ext>
            </a:extLst>
          </p:cNvPr>
          <p:cNvSpPr txBox="1"/>
          <p:nvPr/>
        </p:nvSpPr>
        <p:spPr>
          <a:xfrm>
            <a:off x="535364" y="2187914"/>
            <a:ext cx="9013370" cy="4339650"/>
          </a:xfrm>
          <a:prstGeom prst="rect">
            <a:avLst/>
          </a:prstGeom>
          <a:noFill/>
        </p:spPr>
        <p:txBody>
          <a:bodyPr wrap="square" numCol="2" rtlCol="0">
            <a:spAutoFit/>
          </a:bodyPr>
          <a:lstStyle/>
          <a:p>
            <a:r>
              <a:rPr lang="en-US" sz="2400" b="1" u="sng" dirty="0"/>
              <a:t>Representative Jose Oliva (R)</a:t>
            </a:r>
          </a:p>
          <a:p>
            <a:r>
              <a:rPr lang="en-US" dirty="0"/>
              <a:t>Speaker of the House</a:t>
            </a:r>
          </a:p>
          <a:p>
            <a:endParaRPr lang="en-US" dirty="0"/>
          </a:p>
          <a:p>
            <a:endParaRPr lang="en-US" dirty="0"/>
          </a:p>
          <a:p>
            <a:endParaRPr lang="en-US" dirty="0"/>
          </a:p>
          <a:p>
            <a:r>
              <a:rPr lang="en-US" b="1" u="sng" dirty="0"/>
              <a:t>District Office</a:t>
            </a:r>
          </a:p>
          <a:p>
            <a:r>
              <a:rPr lang="en-US" dirty="0"/>
              <a:t>3798 West 12th Avenue</a:t>
            </a:r>
          </a:p>
          <a:p>
            <a:r>
              <a:rPr lang="en-US" dirty="0"/>
              <a:t>Suite A</a:t>
            </a:r>
          </a:p>
          <a:p>
            <a:r>
              <a:rPr lang="en-US" dirty="0"/>
              <a:t>Hialeah, FL 33012-4126</a:t>
            </a:r>
          </a:p>
          <a:p>
            <a:r>
              <a:rPr lang="en-US" dirty="0"/>
              <a:t>(305) 364-3114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u="sng" dirty="0"/>
              <a:t>Tallahassee Office</a:t>
            </a:r>
          </a:p>
          <a:p>
            <a:r>
              <a:rPr lang="en-US" dirty="0"/>
              <a:t>420 The Capitol</a:t>
            </a:r>
          </a:p>
          <a:p>
            <a:r>
              <a:rPr lang="en-US" dirty="0"/>
              <a:t>402 South Monroe Street</a:t>
            </a:r>
          </a:p>
          <a:p>
            <a:r>
              <a:rPr lang="en-US" dirty="0"/>
              <a:t>Tallahassee, FL 32399-1300</a:t>
            </a:r>
          </a:p>
          <a:p>
            <a:r>
              <a:rPr lang="en-US" dirty="0"/>
              <a:t>(850) 717-5110 </a:t>
            </a:r>
            <a:br>
              <a:rPr lang="en-US" dirty="0"/>
            </a:br>
            <a:endParaRPr lang="en-US" dirty="0"/>
          </a:p>
          <a:p>
            <a:endParaRPr lang="en-US" dirty="0"/>
          </a:p>
        </p:txBody>
      </p:sp>
      <p:pic>
        <p:nvPicPr>
          <p:cNvPr id="3" name="Picture 2">
            <a:extLst>
              <a:ext uri="{FF2B5EF4-FFF2-40B4-BE49-F238E27FC236}">
                <a16:creationId xmlns:a16="http://schemas.microsoft.com/office/drawing/2014/main" id="{1C212FE3-3C12-4BB2-8DE5-C9B357E52A0D}"/>
              </a:ext>
            </a:extLst>
          </p:cNvPr>
          <p:cNvPicPr>
            <a:picLocks noChangeAspect="1"/>
          </p:cNvPicPr>
          <p:nvPr/>
        </p:nvPicPr>
        <p:blipFill>
          <a:blip r:embed="rId3"/>
          <a:stretch>
            <a:fillRect/>
          </a:stretch>
        </p:blipFill>
        <p:spPr>
          <a:xfrm>
            <a:off x="8903364" y="2071818"/>
            <a:ext cx="2925963" cy="3532415"/>
          </a:xfrm>
          <a:prstGeom prst="rect">
            <a:avLst/>
          </a:prstGeom>
          <a:effectLst>
            <a:softEdge rad="304800"/>
          </a:effectLst>
        </p:spPr>
      </p:pic>
      <p:sp>
        <p:nvSpPr>
          <p:cNvPr id="5" name="TextBox 4">
            <a:extLst>
              <a:ext uri="{FF2B5EF4-FFF2-40B4-BE49-F238E27FC236}">
                <a16:creationId xmlns:a16="http://schemas.microsoft.com/office/drawing/2014/main" id="{4801961C-8ED2-4AFB-B941-32A9E6B57331}"/>
              </a:ext>
            </a:extLst>
          </p:cNvPr>
          <p:cNvSpPr txBox="1"/>
          <p:nvPr/>
        </p:nvSpPr>
        <p:spPr>
          <a:xfrm>
            <a:off x="747559" y="5810040"/>
            <a:ext cx="10613984" cy="646331"/>
          </a:xfrm>
          <a:prstGeom prst="rect">
            <a:avLst/>
          </a:prstGeom>
          <a:noFill/>
        </p:spPr>
        <p:txBody>
          <a:bodyPr wrap="square" rtlCol="0">
            <a:spAutoFit/>
          </a:bodyPr>
          <a:lstStyle/>
          <a:p>
            <a:pPr algn="ctr"/>
            <a:r>
              <a:rPr lang="en-US" dirty="0">
                <a:ln w="0"/>
                <a:effectLst>
                  <a:outerShdw blurRad="38100" dist="19050" dir="2700000" algn="tl" rotWithShape="0">
                    <a:schemeClr val="dk1">
                      <a:alpha val="40000"/>
                    </a:schemeClr>
                  </a:outerShdw>
                </a:effectLst>
              </a:rPr>
              <a:t>Speaker Oliva made HB 607 (APRN Autonomous Practice) his central focus and was a legislative champion for all of Session. We thank him sincerely for his efforts and for his support</a:t>
            </a:r>
          </a:p>
        </p:txBody>
      </p:sp>
      <p:pic>
        <p:nvPicPr>
          <p:cNvPr id="10" name="Picture 9">
            <a:extLst>
              <a:ext uri="{FF2B5EF4-FFF2-40B4-BE49-F238E27FC236}">
                <a16:creationId xmlns:a16="http://schemas.microsoft.com/office/drawing/2014/main" id="{C5F8C8BA-8061-7941-B6B5-68FE9EB2522D}"/>
              </a:ext>
            </a:extLst>
          </p:cNvPr>
          <p:cNvPicPr>
            <a:picLocks noChangeAspect="1"/>
          </p:cNvPicPr>
          <p:nvPr/>
        </p:nvPicPr>
        <p:blipFill>
          <a:blip r:embed="rId4"/>
          <a:stretch>
            <a:fillRect/>
          </a:stretch>
        </p:blipFill>
        <p:spPr>
          <a:xfrm>
            <a:off x="201310" y="176506"/>
            <a:ext cx="1176078"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703494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0270-D9B2-4ECE-98B7-E9DE135D5AFA}"/>
              </a:ext>
            </a:extLst>
          </p:cNvPr>
          <p:cNvSpPr>
            <a:spLocks noGrp="1"/>
          </p:cNvSpPr>
          <p:nvPr>
            <p:ph type="title"/>
          </p:nvPr>
        </p:nvSpPr>
        <p:spPr>
          <a:xfrm>
            <a:off x="921328" y="397741"/>
            <a:ext cx="10515600" cy="1325563"/>
          </a:xfrm>
        </p:spPr>
        <p:txBody>
          <a:bodyPr>
            <a:normAutofit/>
          </a:bodyPr>
          <a:lstStyle/>
          <a:p>
            <a:pPr algn="ctr"/>
            <a:r>
              <a:rPr lang="en-US" dirty="0"/>
              <a:t>2020-2021 Legislative Leadership</a:t>
            </a:r>
            <a:br>
              <a:rPr lang="en-US" dirty="0"/>
            </a:br>
            <a:r>
              <a:rPr lang="en-US" dirty="0"/>
              <a:t>SENATE PRESIDENT (Incoming)</a:t>
            </a:r>
          </a:p>
        </p:txBody>
      </p:sp>
      <p:sp>
        <p:nvSpPr>
          <p:cNvPr id="6" name="TextBox 5">
            <a:extLst>
              <a:ext uri="{FF2B5EF4-FFF2-40B4-BE49-F238E27FC236}">
                <a16:creationId xmlns:a16="http://schemas.microsoft.com/office/drawing/2014/main" id="{44A80D34-AB0E-4C57-9A5B-091D358F003B}"/>
              </a:ext>
            </a:extLst>
          </p:cNvPr>
          <p:cNvSpPr txBox="1"/>
          <p:nvPr/>
        </p:nvSpPr>
        <p:spPr>
          <a:xfrm>
            <a:off x="632187" y="2703016"/>
            <a:ext cx="9890542" cy="4154984"/>
          </a:xfrm>
          <a:prstGeom prst="rect">
            <a:avLst/>
          </a:prstGeom>
          <a:noFill/>
        </p:spPr>
        <p:txBody>
          <a:bodyPr wrap="square" numCol="2" rtlCol="0">
            <a:spAutoFit/>
          </a:bodyPr>
          <a:lstStyle/>
          <a:p>
            <a:r>
              <a:rPr lang="en-US" sz="2400" b="1" u="sng" dirty="0"/>
              <a:t>Senator Wilton Simpson (R)</a:t>
            </a:r>
          </a:p>
          <a:p>
            <a:r>
              <a:rPr lang="en-US" dirty="0"/>
              <a:t>Incoming Senate President</a:t>
            </a:r>
          </a:p>
          <a:p>
            <a:endParaRPr lang="en-US" dirty="0"/>
          </a:p>
          <a:p>
            <a:endParaRPr lang="en-US" dirty="0"/>
          </a:p>
          <a:p>
            <a:r>
              <a:rPr lang="en-US" b="1" u="sng" dirty="0"/>
              <a:t>District Office</a:t>
            </a:r>
          </a:p>
          <a:p>
            <a:r>
              <a:rPr lang="en-US" dirty="0"/>
              <a:t>4076 Commercial Way</a:t>
            </a:r>
          </a:p>
          <a:p>
            <a:r>
              <a:rPr lang="en-US" dirty="0"/>
              <a:t>Spring Hill, FL 34606</a:t>
            </a:r>
          </a:p>
          <a:p>
            <a:r>
              <a:rPr lang="en-US" dirty="0"/>
              <a:t> (352) 688-5077</a:t>
            </a:r>
          </a:p>
          <a:p>
            <a:r>
              <a:rPr lang="en-US" dirty="0"/>
              <a:t>Senate VOIP: 41000</a:t>
            </a:r>
          </a:p>
          <a:p>
            <a:endParaRPr lang="en-US" dirty="0"/>
          </a:p>
          <a:p>
            <a:endParaRPr lang="en-US" dirty="0"/>
          </a:p>
          <a:p>
            <a:endParaRPr lang="en-US" dirty="0"/>
          </a:p>
          <a:p>
            <a:endParaRPr lang="en-US" dirty="0"/>
          </a:p>
          <a:p>
            <a:endParaRPr lang="en-US" dirty="0"/>
          </a:p>
          <a:p>
            <a:endParaRPr lang="en-US" dirty="0"/>
          </a:p>
          <a:p>
            <a:r>
              <a:rPr lang="en-US" b="1" u="sng" dirty="0"/>
              <a:t>Tallahassee Office</a:t>
            </a:r>
          </a:p>
          <a:p>
            <a:r>
              <a:rPr lang="en-US" dirty="0"/>
              <a:t>420 Senate Building</a:t>
            </a:r>
          </a:p>
          <a:p>
            <a:r>
              <a:rPr lang="en-US" dirty="0"/>
              <a:t> 404 South Monroe Street</a:t>
            </a:r>
          </a:p>
          <a:p>
            <a:r>
              <a:rPr lang="en-US" dirty="0"/>
              <a:t>Tallahassee, FL 32399-1100</a:t>
            </a:r>
          </a:p>
          <a:p>
            <a:r>
              <a:rPr lang="en-US" dirty="0"/>
              <a:t> (850) 487-5010</a:t>
            </a:r>
          </a:p>
          <a:p>
            <a:r>
              <a:rPr lang="en-US" dirty="0"/>
              <a:t>Senate VOIP: 5010</a:t>
            </a:r>
          </a:p>
        </p:txBody>
      </p:sp>
      <p:pic>
        <p:nvPicPr>
          <p:cNvPr id="4" name="Picture 3" descr="A person wearing a suit and tie smiling at the camera&#10;&#10;Description automatically generated">
            <a:extLst>
              <a:ext uri="{FF2B5EF4-FFF2-40B4-BE49-F238E27FC236}">
                <a16:creationId xmlns:a16="http://schemas.microsoft.com/office/drawing/2014/main" id="{CAC2A610-3230-407B-AD94-597B00BBAC26}"/>
              </a:ext>
            </a:extLst>
          </p:cNvPr>
          <p:cNvPicPr>
            <a:picLocks noChangeAspect="1"/>
          </p:cNvPicPr>
          <p:nvPr/>
        </p:nvPicPr>
        <p:blipFill>
          <a:blip r:embed="rId3"/>
          <a:stretch>
            <a:fillRect/>
          </a:stretch>
        </p:blipFill>
        <p:spPr>
          <a:xfrm>
            <a:off x="9181407" y="2606276"/>
            <a:ext cx="2682644" cy="3538190"/>
          </a:xfrm>
          <a:prstGeom prst="rect">
            <a:avLst/>
          </a:prstGeom>
          <a:effectLst>
            <a:softEdge rad="330200"/>
          </a:effectLst>
        </p:spPr>
      </p:pic>
      <p:pic>
        <p:nvPicPr>
          <p:cNvPr id="7" name="Picture 6">
            <a:extLst>
              <a:ext uri="{FF2B5EF4-FFF2-40B4-BE49-F238E27FC236}">
                <a16:creationId xmlns:a16="http://schemas.microsoft.com/office/drawing/2014/main" id="{42930318-9C4C-4242-AA94-A299ED9B8195}"/>
              </a:ext>
            </a:extLst>
          </p:cNvPr>
          <p:cNvPicPr>
            <a:picLocks noChangeAspect="1"/>
          </p:cNvPicPr>
          <p:nvPr/>
        </p:nvPicPr>
        <p:blipFill>
          <a:blip r:embed="rId4"/>
          <a:stretch>
            <a:fillRect/>
          </a:stretch>
        </p:blipFill>
        <p:spPr>
          <a:xfrm>
            <a:off x="166640" y="192607"/>
            <a:ext cx="1257426"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41954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0270-D9B2-4ECE-98B7-E9DE135D5AFA}"/>
              </a:ext>
            </a:extLst>
          </p:cNvPr>
          <p:cNvSpPr>
            <a:spLocks noGrp="1"/>
          </p:cNvSpPr>
          <p:nvPr>
            <p:ph type="title"/>
          </p:nvPr>
        </p:nvSpPr>
        <p:spPr>
          <a:xfrm>
            <a:off x="921328" y="397741"/>
            <a:ext cx="10515600" cy="1325563"/>
          </a:xfrm>
        </p:spPr>
        <p:txBody>
          <a:bodyPr>
            <a:normAutofit/>
          </a:bodyPr>
          <a:lstStyle/>
          <a:p>
            <a:pPr algn="ctr"/>
            <a:r>
              <a:rPr lang="en-US" dirty="0"/>
              <a:t>2020-2021 Legislative Leadership</a:t>
            </a:r>
            <a:br>
              <a:rPr lang="en-US" dirty="0"/>
            </a:br>
            <a:r>
              <a:rPr lang="en-US" dirty="0"/>
              <a:t>HOUSE SPEAKER (Incoming)</a:t>
            </a:r>
          </a:p>
        </p:txBody>
      </p:sp>
      <p:sp>
        <p:nvSpPr>
          <p:cNvPr id="6" name="TextBox 5">
            <a:extLst>
              <a:ext uri="{FF2B5EF4-FFF2-40B4-BE49-F238E27FC236}">
                <a16:creationId xmlns:a16="http://schemas.microsoft.com/office/drawing/2014/main" id="{44A80D34-AB0E-4C57-9A5B-091D358F003B}"/>
              </a:ext>
            </a:extLst>
          </p:cNvPr>
          <p:cNvSpPr txBox="1"/>
          <p:nvPr/>
        </p:nvSpPr>
        <p:spPr>
          <a:xfrm>
            <a:off x="717694" y="2588174"/>
            <a:ext cx="10210136" cy="4154984"/>
          </a:xfrm>
          <a:prstGeom prst="rect">
            <a:avLst/>
          </a:prstGeom>
          <a:noFill/>
        </p:spPr>
        <p:txBody>
          <a:bodyPr wrap="square" numCol="2" rtlCol="0">
            <a:spAutoFit/>
          </a:bodyPr>
          <a:lstStyle/>
          <a:p>
            <a:r>
              <a:rPr lang="en-US" sz="2400" b="1" u="sng" dirty="0"/>
              <a:t>Representative Chris Sprowls (R)</a:t>
            </a:r>
          </a:p>
          <a:p>
            <a:r>
              <a:rPr lang="en-US" dirty="0"/>
              <a:t>Incoming Senate President</a:t>
            </a:r>
          </a:p>
          <a:p>
            <a:endParaRPr lang="en-US" dirty="0"/>
          </a:p>
          <a:p>
            <a:endParaRPr lang="en-US" dirty="0"/>
          </a:p>
          <a:p>
            <a:r>
              <a:rPr lang="en-US" b="1" u="sng" dirty="0"/>
              <a:t>District Office</a:t>
            </a:r>
          </a:p>
          <a:p>
            <a:r>
              <a:rPr lang="en-US" dirty="0"/>
              <a:t>Suite 100</a:t>
            </a:r>
          </a:p>
          <a:p>
            <a:r>
              <a:rPr lang="en-US" dirty="0"/>
              <a:t>2364 Boy Scout Road </a:t>
            </a:r>
          </a:p>
          <a:p>
            <a:r>
              <a:rPr lang="en-US" dirty="0"/>
              <a:t>Clearwater, FL 33763-0901</a:t>
            </a:r>
          </a:p>
          <a:p>
            <a:r>
              <a:rPr lang="en-US" dirty="0"/>
              <a:t>  (727) 793-2810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u="sng" dirty="0"/>
              <a:t>Tallahassee Office</a:t>
            </a:r>
          </a:p>
          <a:p>
            <a:r>
              <a:rPr lang="en-US" dirty="0"/>
              <a:t>422 The Capitol</a:t>
            </a:r>
          </a:p>
          <a:p>
            <a:r>
              <a:rPr lang="en-US" dirty="0"/>
              <a:t>402 South Monroe Street </a:t>
            </a:r>
          </a:p>
          <a:p>
            <a:r>
              <a:rPr lang="en-US" dirty="0"/>
              <a:t>Tallahassee, FL 32399-1300</a:t>
            </a:r>
          </a:p>
          <a:p>
            <a:r>
              <a:rPr lang="en-US" dirty="0"/>
              <a:t>  (850) 717-5065 </a:t>
            </a:r>
          </a:p>
        </p:txBody>
      </p:sp>
      <p:pic>
        <p:nvPicPr>
          <p:cNvPr id="7" name="Picture 6">
            <a:extLst>
              <a:ext uri="{FF2B5EF4-FFF2-40B4-BE49-F238E27FC236}">
                <a16:creationId xmlns:a16="http://schemas.microsoft.com/office/drawing/2014/main" id="{82BA0227-3F16-4BD6-AEAC-1F02D13883B4}"/>
              </a:ext>
            </a:extLst>
          </p:cNvPr>
          <p:cNvPicPr>
            <a:picLocks noChangeAspect="1"/>
          </p:cNvPicPr>
          <p:nvPr/>
        </p:nvPicPr>
        <p:blipFill>
          <a:blip r:embed="rId3"/>
          <a:stretch>
            <a:fillRect/>
          </a:stretch>
        </p:blipFill>
        <p:spPr>
          <a:xfrm>
            <a:off x="9145392" y="2588174"/>
            <a:ext cx="2718659" cy="3624879"/>
          </a:xfrm>
          <a:prstGeom prst="rect">
            <a:avLst/>
          </a:prstGeom>
        </p:spPr>
      </p:pic>
      <p:pic>
        <p:nvPicPr>
          <p:cNvPr id="8" name="Picture 7">
            <a:extLst>
              <a:ext uri="{FF2B5EF4-FFF2-40B4-BE49-F238E27FC236}">
                <a16:creationId xmlns:a16="http://schemas.microsoft.com/office/drawing/2014/main" id="{2D53ED98-6A39-5E40-A7B4-E848A65FBEB4}"/>
              </a:ext>
            </a:extLst>
          </p:cNvPr>
          <p:cNvPicPr>
            <a:picLocks noChangeAspect="1"/>
          </p:cNvPicPr>
          <p:nvPr/>
        </p:nvPicPr>
        <p:blipFill>
          <a:blip r:embed="rId4"/>
          <a:stretch>
            <a:fillRect/>
          </a:stretch>
        </p:blipFill>
        <p:spPr>
          <a:xfrm>
            <a:off x="166639" y="192607"/>
            <a:ext cx="1242435"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61982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5343" y="2507352"/>
            <a:ext cx="9041313" cy="3635017"/>
          </a:xfrm>
        </p:spPr>
        <p:txBody>
          <a:bodyPr>
            <a:noAutofit/>
          </a:bodyPr>
          <a:lstStyle/>
          <a:p>
            <a:pPr marL="0" indent="0">
              <a:buNone/>
            </a:pPr>
            <a:r>
              <a:rPr lang="en-US" sz="2000" dirty="0"/>
              <a:t>. </a:t>
            </a:r>
          </a:p>
        </p:txBody>
      </p:sp>
      <p:sp>
        <p:nvSpPr>
          <p:cNvPr id="8" name="Title 1">
            <a:extLst>
              <a:ext uri="{FF2B5EF4-FFF2-40B4-BE49-F238E27FC236}">
                <a16:creationId xmlns:a16="http://schemas.microsoft.com/office/drawing/2014/main" id="{8DA9F1D4-AAFF-1247-B7CE-5D1D1FDA554A}"/>
              </a:ext>
            </a:extLst>
          </p:cNvPr>
          <p:cNvSpPr txBox="1">
            <a:spLocks/>
          </p:cNvSpPr>
          <p:nvPr/>
        </p:nvSpPr>
        <p:spPr>
          <a:xfrm>
            <a:off x="0" y="715631"/>
            <a:ext cx="3338947" cy="877022"/>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t>Tracing  the dedicated effort of Representative Cary Pigman 2012-2020  </a:t>
            </a:r>
          </a:p>
        </p:txBody>
      </p:sp>
      <p:pic>
        <p:nvPicPr>
          <p:cNvPr id="2" name="Picture 1">
            <a:extLst>
              <a:ext uri="{FF2B5EF4-FFF2-40B4-BE49-F238E27FC236}">
                <a16:creationId xmlns:a16="http://schemas.microsoft.com/office/drawing/2014/main" id="{AACC3CEB-A491-D04A-BC22-1A75A1F9C23B}"/>
              </a:ext>
            </a:extLst>
          </p:cNvPr>
          <p:cNvPicPr>
            <a:picLocks noChangeAspect="1"/>
          </p:cNvPicPr>
          <p:nvPr/>
        </p:nvPicPr>
        <p:blipFill>
          <a:blip r:embed="rId3"/>
          <a:stretch>
            <a:fillRect/>
          </a:stretch>
        </p:blipFill>
        <p:spPr>
          <a:xfrm>
            <a:off x="1017691" y="1902415"/>
            <a:ext cx="1902691" cy="1555450"/>
          </a:xfrm>
          <a:prstGeom prst="rect">
            <a:avLst/>
          </a:prstGeom>
        </p:spPr>
      </p:pic>
      <p:pic>
        <p:nvPicPr>
          <p:cNvPr id="4" name="Picture 3">
            <a:extLst>
              <a:ext uri="{FF2B5EF4-FFF2-40B4-BE49-F238E27FC236}">
                <a16:creationId xmlns:a16="http://schemas.microsoft.com/office/drawing/2014/main" id="{E7AF3E4D-C0BC-9649-AA74-6F83C8F5A289}"/>
              </a:ext>
            </a:extLst>
          </p:cNvPr>
          <p:cNvPicPr>
            <a:picLocks noChangeAspect="1"/>
          </p:cNvPicPr>
          <p:nvPr/>
        </p:nvPicPr>
        <p:blipFill>
          <a:blip r:embed="rId4"/>
          <a:stretch>
            <a:fillRect/>
          </a:stretch>
        </p:blipFill>
        <p:spPr>
          <a:xfrm>
            <a:off x="1090433" y="3884557"/>
            <a:ext cx="1757205" cy="2215308"/>
          </a:xfrm>
          <a:prstGeom prst="rect">
            <a:avLst/>
          </a:prstGeom>
        </p:spPr>
      </p:pic>
      <p:graphicFrame>
        <p:nvGraphicFramePr>
          <p:cNvPr id="6" name="Table 5">
            <a:extLst>
              <a:ext uri="{FF2B5EF4-FFF2-40B4-BE49-F238E27FC236}">
                <a16:creationId xmlns:a16="http://schemas.microsoft.com/office/drawing/2014/main" id="{0D6C7421-555D-4F44-AA9B-3DD8F056FCA0}"/>
              </a:ext>
            </a:extLst>
          </p:cNvPr>
          <p:cNvGraphicFramePr>
            <a:graphicFrameLocks noGrp="1"/>
          </p:cNvGraphicFramePr>
          <p:nvPr>
            <p:extLst>
              <p:ext uri="{D42A27DB-BD31-4B8C-83A1-F6EECF244321}">
                <p14:modId xmlns:p14="http://schemas.microsoft.com/office/powerpoint/2010/main" val="3649497633"/>
              </p:ext>
            </p:extLst>
          </p:nvPr>
        </p:nvGraphicFramePr>
        <p:xfrm>
          <a:off x="3478034" y="321531"/>
          <a:ext cx="8542420" cy="6214937"/>
        </p:xfrm>
        <a:graphic>
          <a:graphicData uri="http://schemas.openxmlformats.org/drawingml/2006/table">
            <a:tbl>
              <a:tblPr firstRow="1" firstCol="1" bandRow="1">
                <a:tableStyleId>{5C22544A-7EE6-4342-B048-85BDC9FD1C3A}</a:tableStyleId>
              </a:tblPr>
              <a:tblGrid>
                <a:gridCol w="1224262">
                  <a:extLst>
                    <a:ext uri="{9D8B030D-6E8A-4147-A177-3AD203B41FA5}">
                      <a16:colId xmlns:a16="http://schemas.microsoft.com/office/drawing/2014/main" val="1509110702"/>
                    </a:ext>
                  </a:extLst>
                </a:gridCol>
                <a:gridCol w="4029098">
                  <a:extLst>
                    <a:ext uri="{9D8B030D-6E8A-4147-A177-3AD203B41FA5}">
                      <a16:colId xmlns:a16="http://schemas.microsoft.com/office/drawing/2014/main" val="3146993515"/>
                    </a:ext>
                  </a:extLst>
                </a:gridCol>
                <a:gridCol w="3289060">
                  <a:extLst>
                    <a:ext uri="{9D8B030D-6E8A-4147-A177-3AD203B41FA5}">
                      <a16:colId xmlns:a16="http://schemas.microsoft.com/office/drawing/2014/main" val="4102527088"/>
                    </a:ext>
                  </a:extLst>
                </a:gridCol>
              </a:tblGrid>
              <a:tr h="505453">
                <a:tc>
                  <a:txBody>
                    <a:bodyPr/>
                    <a:lstStyle/>
                    <a:p>
                      <a:pPr marL="0" marR="0">
                        <a:spcBef>
                          <a:spcPts val="0"/>
                        </a:spcBef>
                        <a:spcAft>
                          <a:spcPts val="0"/>
                        </a:spcAft>
                      </a:pPr>
                      <a:r>
                        <a:rPr lang="en-US" sz="1600" dirty="0">
                          <a:effectLst/>
                        </a:rPr>
                        <a:t>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600" dirty="0">
                          <a:effectLst/>
                        </a:rPr>
                        <a:t>Bill or Legislative Effort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600" dirty="0">
                          <a:effectLst/>
                        </a:rPr>
                        <a:t>Action – Impact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1234771387"/>
                  </a:ext>
                </a:extLst>
              </a:tr>
              <a:tr h="506555">
                <a:tc>
                  <a:txBody>
                    <a:bodyPr/>
                    <a:lstStyle/>
                    <a:p>
                      <a:pPr marL="0" marR="0" algn="ctr">
                        <a:spcBef>
                          <a:spcPts val="0"/>
                        </a:spcBef>
                        <a:spcAft>
                          <a:spcPts val="0"/>
                        </a:spcAft>
                      </a:pPr>
                      <a:r>
                        <a:rPr lang="en-US" sz="1000" dirty="0">
                          <a:effectLst/>
                        </a:rPr>
                        <a:t>2012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11/26/12 Appointed to Committee Memberships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2817684774"/>
                  </a:ext>
                </a:extLst>
              </a:tr>
              <a:tr h="728685">
                <a:tc>
                  <a:txBody>
                    <a:bodyPr/>
                    <a:lstStyle/>
                    <a:p>
                      <a:pPr marL="0" marR="0" algn="ctr">
                        <a:spcBef>
                          <a:spcPts val="0"/>
                        </a:spcBef>
                        <a:spcAft>
                          <a:spcPts val="0"/>
                        </a:spcAft>
                      </a:pPr>
                      <a:r>
                        <a:rPr lang="en-US" sz="1000" dirty="0">
                          <a:effectLst/>
                        </a:rPr>
                        <a:t>2013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CS/CS/HB 239-Optometry</a:t>
                      </a:r>
                      <a:br>
                        <a:rPr lang="en-US" sz="1000" dirty="0">
                          <a:effectLst/>
                        </a:rPr>
                      </a:br>
                      <a:r>
                        <a:rPr lang="en-US" sz="1000" dirty="0">
                          <a:effectLst/>
                        </a:rPr>
                        <a:t>CS/HB 413 Physical Therapy</a:t>
                      </a:r>
                      <a:br>
                        <a:rPr lang="en-US" sz="1000" dirty="0">
                          <a:effectLst/>
                        </a:rPr>
                      </a:br>
                      <a:r>
                        <a:rPr lang="en-US" sz="1000" dirty="0">
                          <a:effectLst/>
                        </a:rPr>
                        <a:t>CS/HB 625 PA’s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highlight>
                            <a:srgbClr val="FFFF00"/>
                          </a:highlight>
                        </a:rPr>
                        <a:t>ALL “Non” bills passed. OD bill was H&amp;HS Committee Bill Pigman as PT co-sponsor to order meds</a:t>
                      </a:r>
                      <a:endParaRPr lang="en-US" sz="1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2996232219"/>
                  </a:ext>
                </a:extLst>
              </a:tr>
              <a:tr h="732923">
                <a:tc>
                  <a:txBody>
                    <a:bodyPr/>
                    <a:lstStyle/>
                    <a:p>
                      <a:pPr marL="0" marR="0" algn="ctr">
                        <a:spcBef>
                          <a:spcPts val="0"/>
                        </a:spcBef>
                        <a:spcAft>
                          <a:spcPts val="0"/>
                        </a:spcAft>
                      </a:pPr>
                      <a:r>
                        <a:rPr lang="en-US" sz="1000" dirty="0">
                          <a:effectLst/>
                        </a:rPr>
                        <a:t>2104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HB7071 APRN ((Workforce Innovation and Pigman)</a:t>
                      </a:r>
                    </a:p>
                    <a:p>
                      <a:pPr marL="0" marR="0">
                        <a:spcBef>
                          <a:spcPts val="0"/>
                        </a:spcBef>
                        <a:spcAft>
                          <a:spcPts val="0"/>
                        </a:spcAft>
                      </a:pPr>
                      <a:r>
                        <a:rPr lang="en-US" sz="1000" dirty="0">
                          <a:effectLst/>
                        </a:rPr>
                        <a:t>CS/CS/HB7113 Health Care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solidFill>
                            <a:srgbClr val="FF0000"/>
                          </a:solidFill>
                          <a:effectLst/>
                        </a:rPr>
                        <a:t>Both Died in H&amp;HS Committee/Messages</a:t>
                      </a:r>
                      <a:br>
                        <a:rPr lang="en-US" sz="1000" dirty="0">
                          <a:solidFill>
                            <a:srgbClr val="FF0000"/>
                          </a:solidFill>
                          <a:effectLst/>
                        </a:rPr>
                      </a:br>
                      <a:r>
                        <a:rPr lang="en-US" sz="1000" dirty="0">
                          <a:solidFill>
                            <a:srgbClr val="FF0000"/>
                          </a:solidFill>
                          <a:effectLst/>
                        </a:rPr>
                        <a:t>Name was “IAPRN”</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3013714836"/>
                  </a:ext>
                </a:extLst>
              </a:tr>
              <a:tr h="1221536">
                <a:tc>
                  <a:txBody>
                    <a:bodyPr/>
                    <a:lstStyle/>
                    <a:p>
                      <a:pPr marL="0" marR="0" algn="ctr">
                        <a:spcBef>
                          <a:spcPts val="0"/>
                        </a:spcBef>
                        <a:spcAft>
                          <a:spcPts val="0"/>
                        </a:spcAft>
                      </a:pPr>
                      <a:r>
                        <a:rPr lang="en-US" sz="1000" dirty="0">
                          <a:effectLst/>
                        </a:rPr>
                        <a:t>2015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CS/CS/HB 281 Drug Prescription ARNP and PA</a:t>
                      </a:r>
                      <a:br>
                        <a:rPr lang="en-US" sz="1000" dirty="0">
                          <a:effectLst/>
                        </a:rPr>
                      </a:br>
                      <a:r>
                        <a:rPr lang="en-US" sz="1000" dirty="0">
                          <a:effectLst/>
                        </a:rPr>
                        <a:t>HB 27A (Special Session 2015A)</a:t>
                      </a:r>
                    </a:p>
                    <a:p>
                      <a:pPr marL="0" marR="0">
                        <a:spcBef>
                          <a:spcPts val="0"/>
                        </a:spcBef>
                        <a:spcAft>
                          <a:spcPts val="0"/>
                        </a:spcAft>
                      </a:pPr>
                      <a:r>
                        <a:rPr lang="en-US" sz="1000" dirty="0">
                          <a:effectLst/>
                        </a:rPr>
                        <a:t>CS/CS/HB 335 Psych Nurses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solidFill>
                            <a:srgbClr val="FF0000"/>
                          </a:solidFill>
                          <a:effectLst/>
                        </a:rPr>
                        <a:t>Died on Second Reading on calendar-</a:t>
                      </a:r>
                    </a:p>
                    <a:p>
                      <a:pPr marL="0" marR="0">
                        <a:spcBef>
                          <a:spcPts val="0"/>
                        </a:spcBef>
                        <a:spcAft>
                          <a:spcPts val="0"/>
                        </a:spcAft>
                      </a:pPr>
                      <a:r>
                        <a:rPr lang="en-US" sz="1000" dirty="0">
                          <a:solidFill>
                            <a:srgbClr val="FF0000"/>
                          </a:solidFill>
                          <a:effectLst/>
                        </a:rPr>
                        <a:t>Died in Health Policy</a:t>
                      </a:r>
                      <a:br>
                        <a:rPr lang="en-US" sz="1000" dirty="0">
                          <a:effectLst/>
                        </a:rPr>
                      </a:br>
                      <a:endParaRPr lang="en-US" sz="1000" dirty="0">
                        <a:effectLst/>
                      </a:endParaRPr>
                    </a:p>
                    <a:p>
                      <a:pPr marL="0" marR="0">
                        <a:spcBef>
                          <a:spcPts val="0"/>
                        </a:spcBef>
                        <a:spcAft>
                          <a:spcPts val="0"/>
                        </a:spcAft>
                      </a:pPr>
                      <a:r>
                        <a:rPr lang="en-US" sz="1000" dirty="0">
                          <a:effectLst/>
                          <a:highlight>
                            <a:srgbClr val="FFFF00"/>
                          </a:highlight>
                        </a:rPr>
                        <a:t>Passed</a:t>
                      </a:r>
                      <a:r>
                        <a:rPr lang="en-US" sz="1000" dirty="0">
                          <a:effectLst/>
                        </a:rPr>
                        <a:t>-Baker Act IN&amp;OUT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1002661051"/>
                  </a:ext>
                </a:extLst>
              </a:tr>
              <a:tr h="759832">
                <a:tc>
                  <a:txBody>
                    <a:bodyPr/>
                    <a:lstStyle/>
                    <a:p>
                      <a:pPr marL="0" marR="0" algn="ctr">
                        <a:spcBef>
                          <a:spcPts val="0"/>
                        </a:spcBef>
                        <a:spcAft>
                          <a:spcPts val="0"/>
                        </a:spcAft>
                      </a:pPr>
                      <a:r>
                        <a:rPr lang="en-US" sz="1000" dirty="0">
                          <a:effectLst/>
                        </a:rPr>
                        <a:t>2016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HB 423 Access to Health Care Services Lumpkin Rx Act</a:t>
                      </a:r>
                    </a:p>
                    <a:p>
                      <a:pPr marL="0" marR="0">
                        <a:spcBef>
                          <a:spcPts val="0"/>
                        </a:spcBef>
                        <a:spcAft>
                          <a:spcPts val="0"/>
                        </a:spcAft>
                      </a:pPr>
                      <a:r>
                        <a:rPr lang="en-US" sz="1000" dirty="0">
                          <a:effectLst/>
                        </a:rPr>
                        <a:t>HB 1063 RN Compact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highlight>
                            <a:srgbClr val="FFFF00"/>
                          </a:highlight>
                        </a:rPr>
                        <a:t>Both Passed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1333121659"/>
                  </a:ext>
                </a:extLst>
              </a:tr>
              <a:tr h="486109">
                <a:tc>
                  <a:txBody>
                    <a:bodyPr/>
                    <a:lstStyle/>
                    <a:p>
                      <a:pPr marL="0" marR="0" algn="ctr">
                        <a:spcBef>
                          <a:spcPts val="0"/>
                        </a:spcBef>
                        <a:spcAft>
                          <a:spcPts val="0"/>
                        </a:spcAft>
                      </a:pPr>
                      <a:r>
                        <a:rPr lang="en-US" sz="1000" dirty="0">
                          <a:effectLst/>
                        </a:rPr>
                        <a:t>2017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CS/CS/HB 543 Regulation of Health Care Practitioners</a:t>
                      </a:r>
                    </a:p>
                    <a:p>
                      <a:pPr marL="0" marR="0">
                        <a:spcBef>
                          <a:spcPts val="0"/>
                        </a:spcBef>
                        <a:spcAft>
                          <a:spcPts val="0"/>
                        </a:spcAft>
                      </a:pPr>
                      <a:r>
                        <a:rPr lang="en-US" sz="1000" dirty="0">
                          <a:effectLst/>
                        </a:rPr>
                        <a:t>CS/HB7011 Health Care Access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highlight>
                            <a:srgbClr val="FFFF00"/>
                          </a:highlight>
                        </a:rPr>
                        <a:t>PASSED REMOVED Joint Committee for our</a:t>
                      </a:r>
                      <a:r>
                        <a:rPr lang="en-US" sz="1000" dirty="0">
                          <a:effectLst/>
                        </a:rPr>
                        <a:t> practice/protocol!!</a:t>
                      </a:r>
                    </a:p>
                    <a:p>
                      <a:pPr marL="0" marR="0">
                        <a:spcBef>
                          <a:spcPts val="0"/>
                        </a:spcBef>
                        <a:spcAft>
                          <a:spcPts val="0"/>
                        </a:spcAft>
                      </a:pPr>
                      <a:r>
                        <a:rPr lang="en-US" sz="1000" dirty="0">
                          <a:solidFill>
                            <a:srgbClr val="FF0000"/>
                          </a:solidFill>
                          <a:effectLst/>
                        </a:rPr>
                        <a:t>DIED on second reading calendar</a:t>
                      </a: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2802078508"/>
                  </a:ext>
                </a:extLst>
              </a:tr>
              <a:tr h="506555">
                <a:tc>
                  <a:txBody>
                    <a:bodyPr/>
                    <a:lstStyle/>
                    <a:p>
                      <a:pPr marL="0" marR="0" algn="ctr">
                        <a:spcBef>
                          <a:spcPts val="0"/>
                        </a:spcBef>
                        <a:spcAft>
                          <a:spcPts val="0"/>
                        </a:spcAft>
                      </a:pPr>
                      <a:r>
                        <a:rPr lang="en-US" sz="1000" dirty="0">
                          <a:effectLst/>
                        </a:rPr>
                        <a:t>2018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HB 573 Invol.B.Act Exams</a:t>
                      </a:r>
                    </a:p>
                    <a:p>
                      <a:pPr marL="0" marR="0">
                        <a:spcBef>
                          <a:spcPts val="0"/>
                        </a:spcBef>
                        <a:spcAft>
                          <a:spcPts val="0"/>
                        </a:spcAft>
                      </a:pPr>
                      <a:r>
                        <a:rPr lang="en-US" sz="1000" dirty="0">
                          <a:effectLst/>
                        </a:rPr>
                        <a:t>CS?CS/HB21 Controlled Subs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D</a:t>
                      </a:r>
                      <a:r>
                        <a:rPr lang="en-US" sz="1000" dirty="0">
                          <a:solidFill>
                            <a:srgbClr val="FF0000"/>
                          </a:solidFill>
                          <a:effectLst/>
                        </a:rPr>
                        <a:t>ied on Health Policy</a:t>
                      </a:r>
                      <a:br>
                        <a:rPr lang="en-US" sz="1000" dirty="0">
                          <a:solidFill>
                            <a:srgbClr val="FF0000"/>
                          </a:solidFill>
                          <a:effectLst/>
                        </a:rPr>
                      </a:br>
                      <a:endParaRPr lang="en-US" sz="1000" dirty="0">
                        <a:solidFill>
                          <a:srgbClr val="FF0000"/>
                        </a:solidFill>
                        <a:effectLst/>
                      </a:endParaRPr>
                    </a:p>
                    <a:p>
                      <a:pPr marL="0" marR="0">
                        <a:spcBef>
                          <a:spcPts val="0"/>
                        </a:spcBef>
                        <a:spcAft>
                          <a:spcPts val="0"/>
                        </a:spcAft>
                      </a:pPr>
                      <a:r>
                        <a:rPr lang="en-US" sz="1000" dirty="0">
                          <a:effectLst/>
                          <a:highlight>
                            <a:srgbClr val="FFFF00"/>
                          </a:highlight>
                        </a:rPr>
                        <a:t>C-Sub Passed</a:t>
                      </a: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3520401461"/>
                  </a:ext>
                </a:extLst>
              </a:tr>
              <a:tr h="514012">
                <a:tc>
                  <a:txBody>
                    <a:bodyPr/>
                    <a:lstStyle/>
                    <a:p>
                      <a:pPr marL="0" marR="0" algn="ctr">
                        <a:spcBef>
                          <a:spcPts val="0"/>
                        </a:spcBef>
                        <a:spcAft>
                          <a:spcPts val="0"/>
                        </a:spcAft>
                      </a:pPr>
                      <a:r>
                        <a:rPr lang="en-US" sz="1000" dirty="0">
                          <a:effectLst/>
                        </a:rPr>
                        <a:t>2019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rPr>
                        <a:t>HB 821 Health Care Practitioners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solidFill>
                            <a:srgbClr val="FF0000"/>
                          </a:solidFill>
                          <a:effectLst/>
                        </a:rPr>
                        <a:t>Died in Health Policy May 3, 2019</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2350759256"/>
                  </a:ext>
                </a:extLst>
              </a:tr>
              <a:tr h="253277">
                <a:tc>
                  <a:txBody>
                    <a:bodyPr/>
                    <a:lstStyle/>
                    <a:p>
                      <a:pPr marL="0" marR="0" algn="ctr">
                        <a:spcBef>
                          <a:spcPts val="0"/>
                        </a:spcBef>
                        <a:spcAft>
                          <a:spcPts val="0"/>
                        </a:spcAft>
                      </a:pPr>
                      <a:r>
                        <a:rPr lang="en-US" sz="1000" dirty="0">
                          <a:effectLst/>
                          <a:highlight>
                            <a:srgbClr val="FFFF00"/>
                          </a:highlight>
                        </a:rPr>
                        <a:t>2020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highlight>
                            <a:srgbClr val="FFFF00"/>
                          </a:highlight>
                        </a:rPr>
                        <a:t>CS/CS/HB 607/SB  1676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tc>
                  <a:txBody>
                    <a:bodyPr/>
                    <a:lstStyle/>
                    <a:p>
                      <a:pPr marL="0" marR="0">
                        <a:spcBef>
                          <a:spcPts val="0"/>
                        </a:spcBef>
                        <a:spcAft>
                          <a:spcPts val="0"/>
                        </a:spcAft>
                      </a:pPr>
                      <a:r>
                        <a:rPr lang="en-US" sz="1000" dirty="0">
                          <a:effectLst/>
                          <a:highlight>
                            <a:srgbClr val="FFFF00"/>
                          </a:highlight>
                        </a:rPr>
                        <a:t>PASSED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126" marR="55126" marT="0" marB="0"/>
                </a:tc>
                <a:extLst>
                  <a:ext uri="{0D108BD9-81ED-4DB2-BD59-A6C34878D82A}">
                    <a16:rowId xmlns:a16="http://schemas.microsoft.com/office/drawing/2014/main" val="2453474468"/>
                  </a:ext>
                </a:extLst>
              </a:tr>
            </a:tbl>
          </a:graphicData>
        </a:graphic>
      </p:graphicFrame>
    </p:spTree>
    <p:extLst>
      <p:ext uri="{BB962C8B-B14F-4D97-AF65-F5344CB8AC3E}">
        <p14:creationId xmlns:p14="http://schemas.microsoft.com/office/powerpoint/2010/main" val="24960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87" y="2576624"/>
            <a:ext cx="9041313" cy="3635017"/>
          </a:xfrm>
        </p:spPr>
        <p:txBody>
          <a:bodyPr>
            <a:noAutofit/>
          </a:bodyPr>
          <a:lstStyle/>
          <a:p>
            <a:pPr marL="0" indent="0">
              <a:buNone/>
            </a:pPr>
            <a:r>
              <a:rPr lang="en-US" sz="2000" dirty="0"/>
              <a:t>Filed by Original Bill Filed : “Independent practice” for APRNs who meet the following requirements and who registered with the Board of Nursing:</a:t>
            </a:r>
          </a:p>
          <a:p>
            <a:pPr marL="914400"/>
            <a:r>
              <a:rPr lang="en-US" sz="2000" dirty="0"/>
              <a:t>The APRN must have an active, unencumbered license to practice as an APRN in Florida and not have been subject to disciplinary action in Florida or any other state within the past 5 years</a:t>
            </a:r>
          </a:p>
          <a:p>
            <a:pPr marL="914400"/>
            <a:r>
              <a:rPr lang="en-US" sz="2000" dirty="0"/>
              <a:t>The APRN must have completed at least 3,000 clinical practice hours or clinical instruction hours while practicing as an APRN under the supervision of a MD or DO with an unencumbered license, or the APRN must have completed a graduate-level course in pharmacology and differential diagnosis. </a:t>
            </a:r>
          </a:p>
        </p:txBody>
      </p:sp>
      <p:sp>
        <p:nvSpPr>
          <p:cNvPr id="8" name="Title 1">
            <a:extLst>
              <a:ext uri="{FF2B5EF4-FFF2-40B4-BE49-F238E27FC236}">
                <a16:creationId xmlns:a16="http://schemas.microsoft.com/office/drawing/2014/main" id="{8DA9F1D4-AAFF-1247-B7CE-5D1D1FDA554A}"/>
              </a:ext>
            </a:extLst>
          </p:cNvPr>
          <p:cNvSpPr txBox="1">
            <a:spLocks/>
          </p:cNvSpPr>
          <p:nvPr/>
        </p:nvSpPr>
        <p:spPr>
          <a:xfrm>
            <a:off x="2466505" y="242436"/>
            <a:ext cx="6887357" cy="1327397"/>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t>Tracing  the Path of House Bill 607 in 2020 </a:t>
            </a:r>
          </a:p>
        </p:txBody>
      </p:sp>
      <p:pic>
        <p:nvPicPr>
          <p:cNvPr id="9" name="Picture 8">
            <a:extLst>
              <a:ext uri="{FF2B5EF4-FFF2-40B4-BE49-F238E27FC236}">
                <a16:creationId xmlns:a16="http://schemas.microsoft.com/office/drawing/2014/main" id="{4B5E488A-F8E7-2F4E-89C1-A93FD6C3E4B0}"/>
              </a:ext>
            </a:extLst>
          </p:cNvPr>
          <p:cNvPicPr>
            <a:picLocks noChangeAspect="1"/>
          </p:cNvPicPr>
          <p:nvPr/>
        </p:nvPicPr>
        <p:blipFill>
          <a:blip r:embed="rId3"/>
          <a:stretch>
            <a:fillRect/>
          </a:stretch>
        </p:blipFill>
        <p:spPr>
          <a:xfrm>
            <a:off x="222852" y="220126"/>
            <a:ext cx="1107524" cy="1559845"/>
          </a:xfrm>
          <a:prstGeom prst="roundRect">
            <a:avLst>
              <a:gd name="adj" fmla="val 3876"/>
            </a:avLst>
          </a:prstGeom>
          <a:ln>
            <a:solidFill>
              <a:schemeClr val="accent1"/>
            </a:solidFill>
          </a:ln>
          <a:effectLst/>
        </p:spPr>
      </p:pic>
      <p:pic>
        <p:nvPicPr>
          <p:cNvPr id="11" name="Picture 10">
            <a:extLst>
              <a:ext uri="{FF2B5EF4-FFF2-40B4-BE49-F238E27FC236}">
                <a16:creationId xmlns:a16="http://schemas.microsoft.com/office/drawing/2014/main" id="{FF860467-78BD-9B43-B12A-257611CB4981}"/>
              </a:ext>
            </a:extLst>
          </p:cNvPr>
          <p:cNvPicPr>
            <a:picLocks noChangeAspect="1"/>
          </p:cNvPicPr>
          <p:nvPr/>
        </p:nvPicPr>
        <p:blipFill>
          <a:blip r:embed="rId4"/>
          <a:stretch>
            <a:fillRect/>
          </a:stretch>
        </p:blipFill>
        <p:spPr>
          <a:xfrm>
            <a:off x="9715500" y="2770477"/>
            <a:ext cx="1905000" cy="2540000"/>
          </a:xfrm>
          <a:prstGeom prst="rect">
            <a:avLst/>
          </a:prstGeom>
        </p:spPr>
      </p:pic>
      <p:sp>
        <p:nvSpPr>
          <p:cNvPr id="12" name="Rectangle 11">
            <a:extLst>
              <a:ext uri="{FF2B5EF4-FFF2-40B4-BE49-F238E27FC236}">
                <a16:creationId xmlns:a16="http://schemas.microsoft.com/office/drawing/2014/main" id="{3B926831-59A2-674F-9295-F6F3A17BAE7A}"/>
              </a:ext>
            </a:extLst>
          </p:cNvPr>
          <p:cNvSpPr/>
          <p:nvPr/>
        </p:nvSpPr>
        <p:spPr>
          <a:xfrm>
            <a:off x="9144000" y="5310477"/>
            <a:ext cx="6096000" cy="646331"/>
          </a:xfrm>
          <a:prstGeom prst="rect">
            <a:avLst/>
          </a:prstGeom>
        </p:spPr>
        <p:txBody>
          <a:bodyPr>
            <a:spAutoFit/>
          </a:bodyPr>
          <a:lstStyle/>
          <a:p>
            <a:r>
              <a:rPr lang="en-US" sz="1400" dirty="0"/>
              <a:t>Representative</a:t>
            </a:r>
            <a:r>
              <a:rPr lang="en-US" dirty="0"/>
              <a:t> Cary Pigman</a:t>
            </a:r>
          </a:p>
          <a:p>
            <a:endParaRPr lang="en-US" dirty="0"/>
          </a:p>
        </p:txBody>
      </p:sp>
    </p:spTree>
    <p:extLst>
      <p:ext uri="{BB962C8B-B14F-4D97-AF65-F5344CB8AC3E}">
        <p14:creationId xmlns:p14="http://schemas.microsoft.com/office/powerpoint/2010/main" val="100777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34A1-5F92-0C49-ACAB-BF88E2602F7C}"/>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88D29255-AF91-2244-98C4-197BEDE2B488}"/>
              </a:ext>
            </a:extLst>
          </p:cNvPr>
          <p:cNvSpPr>
            <a:spLocks noGrp="1"/>
          </p:cNvSpPr>
          <p:nvPr>
            <p:ph idx="1"/>
          </p:nvPr>
        </p:nvSpPr>
        <p:spPr>
          <a:xfrm>
            <a:off x="409355" y="2249996"/>
            <a:ext cx="11373288" cy="3636511"/>
          </a:xfrm>
        </p:spPr>
        <p:txBody>
          <a:bodyPr>
            <a:normAutofit/>
          </a:bodyPr>
          <a:lstStyle/>
          <a:p>
            <a:r>
              <a:rPr lang="en-US" sz="2400" dirty="0"/>
              <a:t>1. Review the process of bill making and the legislative process in Florida.</a:t>
            </a:r>
          </a:p>
          <a:p>
            <a:r>
              <a:rPr lang="en-US" sz="2400" dirty="0"/>
              <a:t>2. Review the recent legislative bills of importance to APRNs</a:t>
            </a:r>
          </a:p>
          <a:p>
            <a:r>
              <a:rPr lang="en-US" sz="2400" dirty="0"/>
              <a:t>3. Provide a unified plan for advocacy efforts to protect and enhance the APRN role.</a:t>
            </a:r>
          </a:p>
        </p:txBody>
      </p:sp>
      <p:pic>
        <p:nvPicPr>
          <p:cNvPr id="4" name="Picture 3">
            <a:extLst>
              <a:ext uri="{FF2B5EF4-FFF2-40B4-BE49-F238E27FC236}">
                <a16:creationId xmlns:a16="http://schemas.microsoft.com/office/drawing/2014/main" id="{B1D31939-F51A-4F82-9F42-F26FFEDC5C62}"/>
              </a:ext>
            </a:extLst>
          </p:cNvPr>
          <p:cNvPicPr>
            <a:picLocks noChangeAspect="1"/>
          </p:cNvPicPr>
          <p:nvPr/>
        </p:nvPicPr>
        <p:blipFill>
          <a:blip r:embed="rId3"/>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506679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764" y="447187"/>
            <a:ext cx="10571998" cy="970450"/>
          </a:xfrm>
        </p:spPr>
        <p:txBody>
          <a:bodyPr/>
          <a:lstStyle/>
          <a:p>
            <a:pPr algn="ctr"/>
            <a:r>
              <a:rPr lang="en-US" u="sng" dirty="0"/>
              <a:t>House Bill 607 (2020) </a:t>
            </a:r>
            <a:r>
              <a:rPr lang="en-US" sz="1800" dirty="0"/>
              <a:t>Continued</a:t>
            </a:r>
            <a:endParaRPr lang="en-US" dirty="0"/>
          </a:p>
        </p:txBody>
      </p:sp>
      <p:sp>
        <p:nvSpPr>
          <p:cNvPr id="3" name="Content Placeholder 2"/>
          <p:cNvSpPr>
            <a:spLocks noGrp="1"/>
          </p:cNvSpPr>
          <p:nvPr>
            <p:ph idx="1"/>
          </p:nvPr>
        </p:nvSpPr>
        <p:spPr>
          <a:xfrm>
            <a:off x="471055" y="2413323"/>
            <a:ext cx="11513054" cy="4650414"/>
          </a:xfrm>
        </p:spPr>
        <p:txBody>
          <a:bodyPr>
            <a:normAutofit/>
          </a:bodyPr>
          <a:lstStyle/>
          <a:p>
            <a:r>
              <a:rPr lang="en-US" sz="2600" dirty="0"/>
              <a:t>The Board of Nursing would register APRNs who meet the stated qualifications for independent practice and that APRN would have received an independent practice license (by role).</a:t>
            </a:r>
          </a:p>
          <a:p>
            <a:r>
              <a:rPr lang="en-US" sz="2600" dirty="0"/>
              <a:t>Independent APRNs would have had to renew their licenses every 2 years and take 10 hours of continuing education in addition to the 30 hours required for licensee renewal. </a:t>
            </a:r>
          </a:p>
          <a:p>
            <a:r>
              <a:rPr lang="en-US" sz="2600" dirty="0"/>
              <a:t>Requires independent APRNs to report adverse incidents involving controlled substances.</a:t>
            </a:r>
          </a:p>
          <a:p>
            <a:pPr marL="0" indent="0">
              <a:buNone/>
            </a:pPr>
            <a:endParaRPr lang="en-US" sz="2400" dirty="0"/>
          </a:p>
        </p:txBody>
      </p:sp>
      <p:pic>
        <p:nvPicPr>
          <p:cNvPr id="6" name="Picture 5">
            <a:extLst>
              <a:ext uri="{FF2B5EF4-FFF2-40B4-BE49-F238E27FC236}">
                <a16:creationId xmlns:a16="http://schemas.microsoft.com/office/drawing/2014/main" id="{FE257EFD-39EC-1F41-8A12-8D8452D506BE}"/>
              </a:ext>
            </a:extLst>
          </p:cNvPr>
          <p:cNvPicPr>
            <a:picLocks noChangeAspect="1"/>
          </p:cNvPicPr>
          <p:nvPr/>
        </p:nvPicPr>
        <p:blipFill>
          <a:blip r:embed="rId3"/>
          <a:stretch>
            <a:fillRect/>
          </a:stretch>
        </p:blipFill>
        <p:spPr>
          <a:xfrm>
            <a:off x="256238" y="152490"/>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248097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C27230-2BA7-45FA-AE8A-B9890BC9CCE3}"/>
              </a:ext>
            </a:extLst>
          </p:cNvPr>
          <p:cNvSpPr>
            <a:spLocks noGrp="1"/>
          </p:cNvSpPr>
          <p:nvPr>
            <p:ph type="title"/>
          </p:nvPr>
        </p:nvSpPr>
        <p:spPr>
          <a:xfrm>
            <a:off x="1087793" y="245778"/>
            <a:ext cx="10571998" cy="970450"/>
          </a:xfrm>
        </p:spPr>
        <p:txBody>
          <a:bodyPr/>
          <a:lstStyle/>
          <a:p>
            <a:pPr algn="ctr"/>
            <a:r>
              <a:rPr lang="en-US" u="sng" dirty="0"/>
              <a:t>The Road to Passage of House Bill 607  </a:t>
            </a:r>
            <a:r>
              <a:rPr lang="en-US" sz="1600" dirty="0"/>
              <a:t>(Continued - 1 of 3)</a:t>
            </a:r>
            <a:endParaRPr lang="en-US" dirty="0"/>
          </a:p>
        </p:txBody>
      </p:sp>
      <p:pic>
        <p:nvPicPr>
          <p:cNvPr id="5" name="Content Placeholder 14">
            <a:extLst>
              <a:ext uri="{FF2B5EF4-FFF2-40B4-BE49-F238E27FC236}">
                <a16:creationId xmlns:a16="http://schemas.microsoft.com/office/drawing/2014/main" id="{A35EF6C3-EECB-4AE2-B2A3-DAF54C9E2829}"/>
              </a:ext>
            </a:extLst>
          </p:cNvPr>
          <p:cNvPicPr>
            <a:picLocks noChangeAspect="1"/>
          </p:cNvPicPr>
          <p:nvPr/>
        </p:nvPicPr>
        <p:blipFill>
          <a:blip r:embed="rId3"/>
          <a:stretch>
            <a:fillRect/>
          </a:stretch>
        </p:blipFill>
        <p:spPr>
          <a:xfrm>
            <a:off x="1558261" y="1466733"/>
            <a:ext cx="10204248" cy="5391267"/>
          </a:xfrm>
          <a:prstGeom prst="rect">
            <a:avLst/>
          </a:prstGeom>
          <a:effectLst>
            <a:outerShdw blurRad="50800" dir="14400000">
              <a:srgbClr val="000000">
                <a:alpha val="40000"/>
              </a:srgbClr>
            </a:outerShdw>
          </a:effectLst>
        </p:spPr>
      </p:pic>
      <p:pic>
        <p:nvPicPr>
          <p:cNvPr id="7" name="Picture 6">
            <a:extLst>
              <a:ext uri="{FF2B5EF4-FFF2-40B4-BE49-F238E27FC236}">
                <a16:creationId xmlns:a16="http://schemas.microsoft.com/office/drawing/2014/main" id="{690D201A-911A-3A40-A426-F484030F31C7}"/>
              </a:ext>
            </a:extLst>
          </p:cNvPr>
          <p:cNvPicPr>
            <a:picLocks noChangeAspect="1"/>
          </p:cNvPicPr>
          <p:nvPr/>
        </p:nvPicPr>
        <p:blipFill>
          <a:blip r:embed="rId4"/>
          <a:stretch>
            <a:fillRect/>
          </a:stretch>
        </p:blipFill>
        <p:spPr>
          <a:xfrm>
            <a:off x="222852" y="220126"/>
            <a:ext cx="1107524" cy="1559845"/>
          </a:xfrm>
          <a:prstGeom prst="roundRect">
            <a:avLst>
              <a:gd name="adj" fmla="val 3876"/>
            </a:avLst>
          </a:prstGeom>
          <a:ln>
            <a:solidFill>
              <a:schemeClr val="accent1"/>
            </a:solidFill>
          </a:ln>
          <a:effectLst/>
        </p:spPr>
      </p:pic>
      <p:sp>
        <p:nvSpPr>
          <p:cNvPr id="2" name="TextBox 1">
            <a:extLst>
              <a:ext uri="{FF2B5EF4-FFF2-40B4-BE49-F238E27FC236}">
                <a16:creationId xmlns:a16="http://schemas.microsoft.com/office/drawing/2014/main" id="{0768E749-FFB8-6C4B-8A10-C5DE098FE305}"/>
              </a:ext>
            </a:extLst>
          </p:cNvPr>
          <p:cNvSpPr txBox="1"/>
          <p:nvPr/>
        </p:nvSpPr>
        <p:spPr>
          <a:xfrm>
            <a:off x="4544291" y="3429000"/>
            <a:ext cx="4862945" cy="381000"/>
          </a:xfrm>
          <a:prstGeom prst="rect">
            <a:avLst/>
          </a:prstGeom>
          <a:noFill/>
          <a:ln>
            <a:solidFill>
              <a:srgbClr val="FF0000"/>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B2F8E962-60FC-2642-B658-8E7DDF523591}"/>
              </a:ext>
            </a:extLst>
          </p:cNvPr>
          <p:cNvSpPr txBox="1"/>
          <p:nvPr/>
        </p:nvSpPr>
        <p:spPr>
          <a:xfrm>
            <a:off x="4544291" y="6151418"/>
            <a:ext cx="6802582" cy="568037"/>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528119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9D20CF-88CB-46CB-A882-F483B3A8B569}"/>
              </a:ext>
            </a:extLst>
          </p:cNvPr>
          <p:cNvSpPr>
            <a:spLocks noGrp="1"/>
          </p:cNvSpPr>
          <p:nvPr>
            <p:ph type="title"/>
          </p:nvPr>
        </p:nvSpPr>
        <p:spPr>
          <a:xfrm>
            <a:off x="1087793" y="157413"/>
            <a:ext cx="10571998" cy="970450"/>
          </a:xfrm>
        </p:spPr>
        <p:txBody>
          <a:bodyPr/>
          <a:lstStyle/>
          <a:p>
            <a:pPr algn="ctr"/>
            <a:r>
              <a:rPr lang="en-US" u="sng" dirty="0"/>
              <a:t>The Road to Passage of House Bill 607  </a:t>
            </a:r>
            <a:r>
              <a:rPr lang="en-US" sz="1600" dirty="0"/>
              <a:t>(Continued - 2 of 3)</a:t>
            </a:r>
            <a:endParaRPr lang="en-US" dirty="0"/>
          </a:p>
        </p:txBody>
      </p:sp>
      <p:pic>
        <p:nvPicPr>
          <p:cNvPr id="5" name="Content Placeholder 4">
            <a:extLst>
              <a:ext uri="{FF2B5EF4-FFF2-40B4-BE49-F238E27FC236}">
                <a16:creationId xmlns:a16="http://schemas.microsoft.com/office/drawing/2014/main" id="{89D68F70-9899-884F-B30A-88881B377E28}"/>
              </a:ext>
            </a:extLst>
          </p:cNvPr>
          <p:cNvPicPr>
            <a:picLocks noGrp="1" noChangeAspect="1"/>
          </p:cNvPicPr>
          <p:nvPr>
            <p:ph idx="1"/>
          </p:nvPr>
        </p:nvPicPr>
        <p:blipFill>
          <a:blip r:embed="rId2"/>
          <a:stretch>
            <a:fillRect/>
          </a:stretch>
        </p:blipFill>
        <p:spPr>
          <a:xfrm>
            <a:off x="1676400" y="1779971"/>
            <a:ext cx="9983391" cy="5111591"/>
          </a:xfrm>
        </p:spPr>
      </p:pic>
      <p:pic>
        <p:nvPicPr>
          <p:cNvPr id="7" name="Picture 6">
            <a:extLst>
              <a:ext uri="{FF2B5EF4-FFF2-40B4-BE49-F238E27FC236}">
                <a16:creationId xmlns:a16="http://schemas.microsoft.com/office/drawing/2014/main" id="{77849415-2705-104F-B10C-3DF75BF2733E}"/>
              </a:ext>
            </a:extLst>
          </p:cNvPr>
          <p:cNvPicPr>
            <a:picLocks noChangeAspect="1"/>
          </p:cNvPicPr>
          <p:nvPr/>
        </p:nvPicPr>
        <p:blipFill>
          <a:blip r:embed="rId3"/>
          <a:stretch>
            <a:fillRect/>
          </a:stretch>
        </p:blipFill>
        <p:spPr>
          <a:xfrm>
            <a:off x="1652684" y="1273740"/>
            <a:ext cx="10007108" cy="472669"/>
          </a:xfrm>
          <a:prstGeom prst="rect">
            <a:avLst/>
          </a:prstGeom>
        </p:spPr>
      </p:pic>
      <p:pic>
        <p:nvPicPr>
          <p:cNvPr id="9" name="Picture 8">
            <a:extLst>
              <a:ext uri="{FF2B5EF4-FFF2-40B4-BE49-F238E27FC236}">
                <a16:creationId xmlns:a16="http://schemas.microsoft.com/office/drawing/2014/main" id="{1D55E79D-BE76-604B-85AD-8304A22D0C10}"/>
              </a:ext>
            </a:extLst>
          </p:cNvPr>
          <p:cNvPicPr>
            <a:picLocks noChangeAspect="1"/>
          </p:cNvPicPr>
          <p:nvPr/>
        </p:nvPicPr>
        <p:blipFill>
          <a:blip r:embed="rId4"/>
          <a:stretch>
            <a:fillRect/>
          </a:stretch>
        </p:blipFill>
        <p:spPr>
          <a:xfrm>
            <a:off x="222852" y="220126"/>
            <a:ext cx="1107524" cy="1559845"/>
          </a:xfrm>
          <a:prstGeom prst="roundRect">
            <a:avLst>
              <a:gd name="adj" fmla="val 3876"/>
            </a:avLst>
          </a:prstGeom>
          <a:ln>
            <a:solidFill>
              <a:schemeClr val="accent1"/>
            </a:solidFill>
          </a:ln>
          <a:effectLst/>
        </p:spPr>
      </p:pic>
      <p:sp>
        <p:nvSpPr>
          <p:cNvPr id="2" name="TextBox 1">
            <a:extLst>
              <a:ext uri="{FF2B5EF4-FFF2-40B4-BE49-F238E27FC236}">
                <a16:creationId xmlns:a16="http://schemas.microsoft.com/office/drawing/2014/main" id="{857D46DF-C420-5B44-AC5D-45F3C07322E4}"/>
              </a:ext>
            </a:extLst>
          </p:cNvPr>
          <p:cNvSpPr txBox="1"/>
          <p:nvPr/>
        </p:nvSpPr>
        <p:spPr>
          <a:xfrm>
            <a:off x="4530436" y="2382982"/>
            <a:ext cx="6054437" cy="665018"/>
          </a:xfrm>
          <a:prstGeom prst="rect">
            <a:avLst/>
          </a:prstGeom>
          <a:noFill/>
          <a:ln>
            <a:solidFill>
              <a:srgbClr val="FF0000"/>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B7000527-9EBE-9443-BBB6-D6663AC75D04}"/>
              </a:ext>
            </a:extLst>
          </p:cNvPr>
          <p:cNvSpPr txBox="1"/>
          <p:nvPr/>
        </p:nvSpPr>
        <p:spPr>
          <a:xfrm>
            <a:off x="4530436" y="5347855"/>
            <a:ext cx="4184073" cy="512618"/>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954078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3B9FD6-CDB4-4176-98EC-CB0CEAA7BBAC}"/>
              </a:ext>
            </a:extLst>
          </p:cNvPr>
          <p:cNvSpPr>
            <a:spLocks noGrp="1"/>
          </p:cNvSpPr>
          <p:nvPr>
            <p:ph type="title"/>
          </p:nvPr>
        </p:nvSpPr>
        <p:spPr>
          <a:xfrm>
            <a:off x="1087793" y="157413"/>
            <a:ext cx="10571998" cy="970450"/>
          </a:xfrm>
        </p:spPr>
        <p:txBody>
          <a:bodyPr/>
          <a:lstStyle/>
          <a:p>
            <a:pPr algn="ctr"/>
            <a:r>
              <a:rPr lang="en-US" u="sng" dirty="0"/>
              <a:t>The Road to Passage of House Bill 607  </a:t>
            </a:r>
            <a:r>
              <a:rPr lang="en-US" sz="1600" dirty="0"/>
              <a:t>(Continued - 3 of 3)</a:t>
            </a:r>
            <a:endParaRPr lang="en-US" dirty="0"/>
          </a:p>
        </p:txBody>
      </p:sp>
      <p:pic>
        <p:nvPicPr>
          <p:cNvPr id="5" name="Content Placeholder 4">
            <a:extLst>
              <a:ext uri="{FF2B5EF4-FFF2-40B4-BE49-F238E27FC236}">
                <a16:creationId xmlns:a16="http://schemas.microsoft.com/office/drawing/2014/main" id="{046F05C7-7196-914C-994F-680929911E6A}"/>
              </a:ext>
            </a:extLst>
          </p:cNvPr>
          <p:cNvPicPr>
            <a:picLocks noGrp="1" noChangeAspect="1"/>
          </p:cNvPicPr>
          <p:nvPr>
            <p:ph idx="1"/>
          </p:nvPr>
        </p:nvPicPr>
        <p:blipFill>
          <a:blip r:embed="rId3"/>
          <a:stretch>
            <a:fillRect/>
          </a:stretch>
        </p:blipFill>
        <p:spPr>
          <a:xfrm>
            <a:off x="1482435" y="1427696"/>
            <a:ext cx="10177355" cy="492543"/>
          </a:xfrm>
        </p:spPr>
      </p:pic>
      <p:pic>
        <p:nvPicPr>
          <p:cNvPr id="7" name="Picture 6">
            <a:extLst>
              <a:ext uri="{FF2B5EF4-FFF2-40B4-BE49-F238E27FC236}">
                <a16:creationId xmlns:a16="http://schemas.microsoft.com/office/drawing/2014/main" id="{B6814F52-3BF5-1545-8A6F-9BEF421B17ED}"/>
              </a:ext>
            </a:extLst>
          </p:cNvPr>
          <p:cNvPicPr>
            <a:picLocks noChangeAspect="1"/>
          </p:cNvPicPr>
          <p:nvPr/>
        </p:nvPicPr>
        <p:blipFill>
          <a:blip r:embed="rId4"/>
          <a:stretch>
            <a:fillRect/>
          </a:stretch>
        </p:blipFill>
        <p:spPr>
          <a:xfrm>
            <a:off x="1482436" y="1920240"/>
            <a:ext cx="10177355" cy="4780347"/>
          </a:xfrm>
          <a:prstGeom prst="rect">
            <a:avLst/>
          </a:prstGeom>
        </p:spPr>
      </p:pic>
      <p:pic>
        <p:nvPicPr>
          <p:cNvPr id="8" name="Picture 7">
            <a:extLst>
              <a:ext uri="{FF2B5EF4-FFF2-40B4-BE49-F238E27FC236}">
                <a16:creationId xmlns:a16="http://schemas.microsoft.com/office/drawing/2014/main" id="{7DC4F8DE-7651-DE41-AF04-2E9BA82731F0}"/>
              </a:ext>
            </a:extLst>
          </p:cNvPr>
          <p:cNvPicPr>
            <a:picLocks noChangeAspect="1"/>
          </p:cNvPicPr>
          <p:nvPr/>
        </p:nvPicPr>
        <p:blipFill>
          <a:blip r:embed="rId5"/>
          <a:stretch>
            <a:fillRect/>
          </a:stretch>
        </p:blipFill>
        <p:spPr>
          <a:xfrm>
            <a:off x="222852" y="220126"/>
            <a:ext cx="1107524" cy="1559845"/>
          </a:xfrm>
          <a:prstGeom prst="roundRect">
            <a:avLst>
              <a:gd name="adj" fmla="val 3876"/>
            </a:avLst>
          </a:prstGeom>
          <a:ln>
            <a:solidFill>
              <a:schemeClr val="accent1"/>
            </a:solidFill>
          </a:ln>
          <a:effectLst/>
        </p:spPr>
      </p:pic>
      <p:sp>
        <p:nvSpPr>
          <p:cNvPr id="2" name="TextBox 1">
            <a:extLst>
              <a:ext uri="{FF2B5EF4-FFF2-40B4-BE49-F238E27FC236}">
                <a16:creationId xmlns:a16="http://schemas.microsoft.com/office/drawing/2014/main" id="{3B00FE1C-232E-1A49-ABA8-F4A71822B673}"/>
              </a:ext>
            </a:extLst>
          </p:cNvPr>
          <p:cNvSpPr txBox="1"/>
          <p:nvPr/>
        </p:nvSpPr>
        <p:spPr>
          <a:xfrm>
            <a:off x="4433455" y="3713018"/>
            <a:ext cx="3948545" cy="595746"/>
          </a:xfrm>
          <a:prstGeom prst="rect">
            <a:avLst/>
          </a:prstGeom>
          <a:noFill/>
          <a:ln>
            <a:solidFill>
              <a:srgbClr val="FF0000"/>
            </a:solidFill>
          </a:ln>
        </p:spPr>
        <p:txBody>
          <a:bodyPr wrap="square" rtlCol="0">
            <a:spAutoFit/>
          </a:bodyPr>
          <a:lstStyle/>
          <a:p>
            <a:endParaRPr lang="en-US" dirty="0"/>
          </a:p>
        </p:txBody>
      </p:sp>
      <p:sp>
        <p:nvSpPr>
          <p:cNvPr id="3" name="TextBox 2">
            <a:extLst>
              <a:ext uri="{FF2B5EF4-FFF2-40B4-BE49-F238E27FC236}">
                <a16:creationId xmlns:a16="http://schemas.microsoft.com/office/drawing/2014/main" id="{30940EAD-948A-5540-914F-9BFA64582BD5}"/>
              </a:ext>
            </a:extLst>
          </p:cNvPr>
          <p:cNvSpPr txBox="1"/>
          <p:nvPr/>
        </p:nvSpPr>
        <p:spPr>
          <a:xfrm>
            <a:off x="4461164" y="4516582"/>
            <a:ext cx="4087091" cy="1052945"/>
          </a:xfrm>
          <a:prstGeom prst="rect">
            <a:avLst/>
          </a:prstGeom>
          <a:noFill/>
          <a:ln>
            <a:solidFill>
              <a:srgbClr val="FF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D4CCACE3-5CDC-B74A-BC98-8083D48AD7B5}"/>
              </a:ext>
            </a:extLst>
          </p:cNvPr>
          <p:cNvSpPr txBox="1"/>
          <p:nvPr/>
        </p:nvSpPr>
        <p:spPr>
          <a:xfrm flipH="1" flipV="1">
            <a:off x="4433455" y="5652651"/>
            <a:ext cx="4724400" cy="595747"/>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836939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1079934" y="2185988"/>
            <a:ext cx="2605375" cy="3388287"/>
          </a:xfrm>
        </p:spPr>
        <p:txBody>
          <a:bodyPr vert="horz" lIns="91440" tIns="45720" rIns="91440" bIns="45720" rtlCol="0" anchor="ctr">
            <a:normAutofit/>
          </a:bodyPr>
          <a:lstStyle/>
          <a:p>
            <a:r>
              <a:rPr lang="en-US" u="sng" dirty="0"/>
              <a:t>HB 607: </a:t>
            </a:r>
            <a:br>
              <a:rPr lang="en-US" u="sng" dirty="0"/>
            </a:br>
            <a:r>
              <a:rPr lang="en-US" u="sng" dirty="0"/>
              <a:t>What It Does Do</a:t>
            </a:r>
          </a:p>
        </p:txBody>
      </p:sp>
      <p:sp>
        <p:nvSpPr>
          <p:cNvPr id="4" name="Content Placeholder 2">
            <a:extLst>
              <a:ext uri="{FF2B5EF4-FFF2-40B4-BE49-F238E27FC236}">
                <a16:creationId xmlns:a16="http://schemas.microsoft.com/office/drawing/2014/main" id="{840BD7EF-B501-4DAE-A098-095810E38F81}"/>
              </a:ext>
            </a:extLst>
          </p:cNvPr>
          <p:cNvSpPr txBox="1">
            <a:spLocks/>
          </p:cNvSpPr>
          <p:nvPr/>
        </p:nvSpPr>
        <p:spPr>
          <a:xfrm>
            <a:off x="5347855" y="277091"/>
            <a:ext cx="6677890" cy="6206836"/>
          </a:xfrm>
          <a:prstGeom prst="rect">
            <a:avLst/>
          </a:prstGeom>
          <a:effectLst/>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defTabSz="457200">
              <a:spcBef>
                <a:spcPct val="20000"/>
              </a:spcBef>
              <a:spcAft>
                <a:spcPts val="600"/>
              </a:spcAft>
              <a:buClr>
                <a:schemeClr val="accent1"/>
              </a:buClr>
              <a:buFont typeface="Wingdings 2" charset="2"/>
              <a:buChar char=""/>
            </a:pPr>
            <a:r>
              <a:rPr lang="en-US" sz="1200" dirty="0"/>
              <a:t> </a:t>
            </a:r>
            <a:r>
              <a:rPr lang="en-US" sz="2400" dirty="0"/>
              <a:t>Provides a </a:t>
            </a:r>
            <a:r>
              <a:rPr lang="en-US" sz="2400" b="1" u="sng" dirty="0"/>
              <a:t>PATHWAY</a:t>
            </a:r>
            <a:r>
              <a:rPr lang="en-US" sz="2400" b="1" dirty="0"/>
              <a:t> </a:t>
            </a:r>
            <a:r>
              <a:rPr lang="en-US" sz="2400" dirty="0"/>
              <a:t>to Independent Practice for Nurse Practitioners (and CNMs) who practice in primary practice, including family medicine, general pediatrics, and general internal medicine, </a:t>
            </a:r>
            <a:r>
              <a:rPr lang="en-US" sz="2400" b="1" u="sng" dirty="0"/>
              <a:t>ONLY</a:t>
            </a:r>
            <a:r>
              <a:rPr lang="en-US" sz="2400" dirty="0"/>
              <a:t> as defined by board rule and who meet certain qualifications.</a:t>
            </a:r>
          </a:p>
          <a:p>
            <a:pPr marL="0" indent="0" defTabSz="457200">
              <a:spcBef>
                <a:spcPct val="20000"/>
              </a:spcBef>
              <a:spcAft>
                <a:spcPts val="600"/>
              </a:spcAft>
              <a:buClr>
                <a:schemeClr val="accent1"/>
              </a:buClr>
              <a:buFont typeface="Wingdings 2" charset="2"/>
              <a:buChar char=""/>
            </a:pPr>
            <a:endParaRPr lang="en-US" sz="2400" dirty="0"/>
          </a:p>
          <a:p>
            <a:pPr marL="0" indent="0" defTabSz="457200">
              <a:spcBef>
                <a:spcPct val="20000"/>
              </a:spcBef>
              <a:spcAft>
                <a:spcPts val="600"/>
              </a:spcAft>
              <a:buClr>
                <a:schemeClr val="accent1"/>
              </a:buClr>
              <a:buFont typeface="Wingdings 2" charset="2"/>
              <a:buChar char=""/>
            </a:pPr>
            <a:r>
              <a:rPr lang="en-US" sz="2400" u="sng" dirty="0"/>
              <a:t> (</a:t>
            </a:r>
            <a:r>
              <a:rPr lang="en-US" sz="2400" b="1" u="sng" dirty="0"/>
              <a:t>NO OTHER SPECIALTIES </a:t>
            </a:r>
            <a:r>
              <a:rPr lang="en-US" sz="2400" u="sng" dirty="0"/>
              <a:t>– Not Psych, Not Cardiology, Not Women’s Health, etc.)</a:t>
            </a:r>
          </a:p>
          <a:p>
            <a:pPr marL="0" indent="0" defTabSz="457200">
              <a:spcBef>
                <a:spcPct val="20000"/>
              </a:spcBef>
              <a:spcAft>
                <a:spcPts val="600"/>
              </a:spcAft>
              <a:buClr>
                <a:schemeClr val="accent1"/>
              </a:buClr>
              <a:buFont typeface="Wingdings 2" charset="2"/>
              <a:buChar char=""/>
            </a:pPr>
            <a:endParaRPr lang="en-US" sz="2400" u="sng" dirty="0"/>
          </a:p>
          <a:p>
            <a:pPr marL="0" indent="0" defTabSz="457200">
              <a:spcBef>
                <a:spcPct val="20000"/>
              </a:spcBef>
              <a:spcAft>
                <a:spcPts val="600"/>
              </a:spcAft>
              <a:buClr>
                <a:schemeClr val="accent1"/>
              </a:buClr>
              <a:buFont typeface="Wingdings 2" charset="2"/>
              <a:buChar char=""/>
            </a:pPr>
            <a:r>
              <a:rPr lang="en-US" sz="2400" dirty="0"/>
              <a:t> This is a specific license that must be applied for after meeting all required qualifying metrics. This is not awarded automatically to anyone. If you choose not to seek this license, </a:t>
            </a:r>
            <a:r>
              <a:rPr lang="en-US" sz="2400" b="1" dirty="0"/>
              <a:t>NOTHING</a:t>
            </a:r>
            <a:r>
              <a:rPr lang="en-US" sz="2400" dirty="0"/>
              <a:t> in your current practice as an APRN changes</a:t>
            </a:r>
          </a:p>
          <a:p>
            <a:pPr marL="0" indent="0" defTabSz="457200">
              <a:spcBef>
                <a:spcPct val="20000"/>
              </a:spcBef>
              <a:spcAft>
                <a:spcPts val="600"/>
              </a:spcAft>
              <a:buClr>
                <a:schemeClr val="accent1"/>
              </a:buClr>
              <a:buFont typeface="Wingdings 2" charset="2"/>
              <a:buChar char=""/>
            </a:pPr>
            <a:endParaRPr lang="en-US" sz="2400" dirty="0"/>
          </a:p>
          <a:p>
            <a:pPr marL="0" indent="0" defTabSz="457200">
              <a:spcBef>
                <a:spcPct val="20000"/>
              </a:spcBef>
              <a:spcAft>
                <a:spcPts val="600"/>
              </a:spcAft>
              <a:buClr>
                <a:schemeClr val="accent1"/>
              </a:buClr>
              <a:buFont typeface="Wingdings 2" charset="2"/>
              <a:buChar char=""/>
            </a:pPr>
            <a:r>
              <a:rPr lang="en-US" sz="2400" dirty="0"/>
              <a:t> Once the APRN license of independent practice is successfully issued, the NP is granted </a:t>
            </a:r>
            <a:r>
              <a:rPr lang="en-US" sz="2400" b="1" u="sng" dirty="0"/>
              <a:t>signature authority </a:t>
            </a:r>
            <a:r>
              <a:rPr lang="en-US" sz="2400" dirty="0"/>
              <a:t>which includes the Baker Act involuntary examination, signing death certificates, admitting/discharging patients from a facility and “provide a signature, certification, stamp, verification, affidavit, or endorsement that is otherwise required by law to be provided by a physician (except for medical cannabis). </a:t>
            </a:r>
          </a:p>
        </p:txBody>
      </p:sp>
      <p:pic>
        <p:nvPicPr>
          <p:cNvPr id="5" name="Picture 4">
            <a:extLst>
              <a:ext uri="{FF2B5EF4-FFF2-40B4-BE49-F238E27FC236}">
                <a16:creationId xmlns:a16="http://schemas.microsoft.com/office/drawing/2014/main" id="{38C311EE-35EF-4A03-9DBE-A6981AB95F5F}"/>
              </a:ext>
            </a:extLst>
          </p:cNvPr>
          <p:cNvPicPr>
            <a:picLocks noChangeAspect="1"/>
          </p:cNvPicPr>
          <p:nvPr/>
        </p:nvPicPr>
        <p:blipFill>
          <a:blip r:embed="rId2">
            <a:alphaModFix amt="50000"/>
          </a:blip>
          <a:stretch>
            <a:fillRect/>
          </a:stretch>
        </p:blipFill>
        <p:spPr>
          <a:xfrm>
            <a:off x="1385454" y="1048102"/>
            <a:ext cx="1224707" cy="1336876"/>
          </a:xfrm>
          <a:prstGeom prst="rect">
            <a:avLst/>
          </a:prstGeom>
        </p:spPr>
      </p:pic>
    </p:spTree>
    <p:extLst>
      <p:ext uri="{BB962C8B-B14F-4D97-AF65-F5344CB8AC3E}">
        <p14:creationId xmlns:p14="http://schemas.microsoft.com/office/powerpoint/2010/main" val="3279305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627304" y="1775570"/>
            <a:ext cx="3413903" cy="3388287"/>
          </a:xfrm>
        </p:spPr>
        <p:txBody>
          <a:bodyPr vert="horz" lIns="91440" tIns="45720" rIns="91440" bIns="45720" rtlCol="0" anchor="ctr">
            <a:normAutofit/>
          </a:bodyPr>
          <a:lstStyle/>
          <a:p>
            <a:r>
              <a:rPr lang="en-US" u="sng" dirty="0"/>
              <a:t>HB 607: </a:t>
            </a:r>
            <a:br>
              <a:rPr lang="en-US" u="sng" dirty="0"/>
            </a:br>
            <a:r>
              <a:rPr lang="en-US" u="sng" dirty="0"/>
              <a:t>What it </a:t>
            </a:r>
            <a:br>
              <a:rPr lang="en-US" u="sng" dirty="0"/>
            </a:br>
            <a:r>
              <a:rPr lang="en-US" u="sng" dirty="0"/>
              <a:t>Does NOT Do</a:t>
            </a:r>
          </a:p>
        </p:txBody>
      </p:sp>
      <p:sp>
        <p:nvSpPr>
          <p:cNvPr id="4" name="Content Placeholder 2">
            <a:extLst>
              <a:ext uri="{FF2B5EF4-FFF2-40B4-BE49-F238E27FC236}">
                <a16:creationId xmlns:a16="http://schemas.microsoft.com/office/drawing/2014/main" id="{840BD7EF-B501-4DAE-A098-095810E38F81}"/>
              </a:ext>
            </a:extLst>
          </p:cNvPr>
          <p:cNvSpPr txBox="1">
            <a:spLocks/>
          </p:cNvSpPr>
          <p:nvPr/>
        </p:nvSpPr>
        <p:spPr>
          <a:xfrm>
            <a:off x="5556552" y="263234"/>
            <a:ext cx="6413775" cy="5805055"/>
          </a:xfrm>
          <a:prstGeom prst="rect">
            <a:avLst/>
          </a:prstGeom>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defTabSz="457200">
              <a:spcBef>
                <a:spcPct val="20000"/>
              </a:spcBef>
              <a:spcAft>
                <a:spcPts val="600"/>
              </a:spcAft>
              <a:buClr>
                <a:schemeClr val="tx1"/>
              </a:buClr>
              <a:buFont typeface="Wingdings" pitchFamily="2" charset="2"/>
              <a:buChar char="§"/>
            </a:pPr>
            <a:r>
              <a:rPr lang="en-US" sz="2400" dirty="0"/>
              <a:t>Does not impact “specialty” practices</a:t>
            </a:r>
          </a:p>
          <a:p>
            <a:pPr defTabSz="457200">
              <a:spcBef>
                <a:spcPct val="20000"/>
              </a:spcBef>
              <a:spcAft>
                <a:spcPts val="600"/>
              </a:spcAft>
              <a:buClr>
                <a:schemeClr val="tx1"/>
              </a:buClr>
              <a:buFont typeface="Wingdings" pitchFamily="2" charset="2"/>
              <a:buChar char="§"/>
            </a:pPr>
            <a:r>
              <a:rPr lang="en-US" sz="2400" dirty="0"/>
              <a:t>Does not impact CNS or CRNA practice</a:t>
            </a:r>
          </a:p>
          <a:p>
            <a:pPr defTabSz="457200">
              <a:spcBef>
                <a:spcPct val="20000"/>
              </a:spcBef>
              <a:spcAft>
                <a:spcPts val="600"/>
              </a:spcAft>
              <a:buClr>
                <a:schemeClr val="tx1"/>
              </a:buClr>
              <a:buFont typeface="Wingdings" pitchFamily="2" charset="2"/>
              <a:buChar char="§"/>
            </a:pPr>
            <a:r>
              <a:rPr lang="en-US" sz="2400" dirty="0"/>
              <a:t>Does not impact precepting someone who may seek independence.</a:t>
            </a:r>
          </a:p>
          <a:p>
            <a:pPr defTabSz="457200">
              <a:spcBef>
                <a:spcPct val="20000"/>
              </a:spcBef>
              <a:spcAft>
                <a:spcPts val="600"/>
              </a:spcAft>
              <a:buClr>
                <a:schemeClr val="tx1"/>
              </a:buClr>
              <a:buFont typeface="Wingdings" pitchFamily="2" charset="2"/>
              <a:buChar char="§"/>
            </a:pPr>
            <a:r>
              <a:rPr lang="en-US" sz="2400" dirty="0"/>
              <a:t>Does not give independence automatically to ANY APRN</a:t>
            </a:r>
          </a:p>
          <a:p>
            <a:pPr defTabSz="457200">
              <a:spcBef>
                <a:spcPct val="20000"/>
              </a:spcBef>
              <a:spcAft>
                <a:spcPts val="600"/>
              </a:spcAft>
              <a:buClr>
                <a:schemeClr val="tx1"/>
              </a:buClr>
              <a:buFont typeface="Wingdings" pitchFamily="2" charset="2"/>
              <a:buChar char="§"/>
            </a:pPr>
            <a:r>
              <a:rPr lang="en-US" sz="2400" dirty="0"/>
              <a:t>Does not change protocol requirements for ANY APRN who does not apply for IP</a:t>
            </a:r>
          </a:p>
          <a:p>
            <a:pPr defTabSz="457200">
              <a:spcBef>
                <a:spcPct val="20000"/>
              </a:spcBef>
              <a:spcAft>
                <a:spcPts val="600"/>
              </a:spcAft>
              <a:buClr>
                <a:schemeClr val="tx1"/>
              </a:buClr>
              <a:buFont typeface="Wingdings" pitchFamily="2" charset="2"/>
              <a:buChar char="§"/>
            </a:pPr>
            <a:r>
              <a:rPr lang="en-US" sz="2400" dirty="0"/>
              <a:t>Does not change your ability to own and operate your own practice</a:t>
            </a:r>
          </a:p>
          <a:p>
            <a:pPr defTabSz="457200">
              <a:spcBef>
                <a:spcPct val="20000"/>
              </a:spcBef>
              <a:spcAft>
                <a:spcPts val="600"/>
              </a:spcAft>
              <a:buClr>
                <a:schemeClr val="tx1"/>
              </a:buClr>
              <a:buFont typeface="Wingdings" pitchFamily="2" charset="2"/>
              <a:buChar char="§"/>
            </a:pPr>
            <a:r>
              <a:rPr lang="en-US" sz="2400" dirty="0"/>
              <a:t>Does not impact your malpractice insurance </a:t>
            </a:r>
            <a:r>
              <a:rPr lang="en-US" sz="2400" b="1" dirty="0"/>
              <a:t>UNLESS</a:t>
            </a:r>
            <a:r>
              <a:rPr lang="en-US" sz="2400" dirty="0"/>
              <a:t> you decide to apply for IP</a:t>
            </a:r>
          </a:p>
        </p:txBody>
      </p:sp>
      <p:pic>
        <p:nvPicPr>
          <p:cNvPr id="5" name="Picture 4">
            <a:extLst>
              <a:ext uri="{FF2B5EF4-FFF2-40B4-BE49-F238E27FC236}">
                <a16:creationId xmlns:a16="http://schemas.microsoft.com/office/drawing/2014/main" id="{EC948C27-F481-43FD-A71D-AF1F586C7F93}"/>
              </a:ext>
            </a:extLst>
          </p:cNvPr>
          <p:cNvPicPr>
            <a:picLocks noChangeAspect="1"/>
          </p:cNvPicPr>
          <p:nvPr/>
        </p:nvPicPr>
        <p:blipFill>
          <a:blip r:embed="rId2">
            <a:alphaModFix amt="50000"/>
          </a:blip>
          <a:stretch>
            <a:fillRect/>
          </a:stretch>
        </p:blipFill>
        <p:spPr>
          <a:xfrm>
            <a:off x="1109549" y="881501"/>
            <a:ext cx="1224707" cy="1336876"/>
          </a:xfrm>
          <a:prstGeom prst="rect">
            <a:avLst/>
          </a:prstGeom>
        </p:spPr>
      </p:pic>
    </p:spTree>
    <p:extLst>
      <p:ext uri="{BB962C8B-B14F-4D97-AF65-F5344CB8AC3E}">
        <p14:creationId xmlns:p14="http://schemas.microsoft.com/office/powerpoint/2010/main" val="2483050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graphicFrame>
        <p:nvGraphicFramePr>
          <p:cNvPr id="6" name="Content Placeholder 2">
            <a:extLst>
              <a:ext uri="{FF2B5EF4-FFF2-40B4-BE49-F238E27FC236}">
                <a16:creationId xmlns:a16="http://schemas.microsoft.com/office/drawing/2014/main" id="{20FAB5D0-1AC9-43F4-A0B1-58A6E3D46CD8}"/>
              </a:ext>
            </a:extLst>
          </p:cNvPr>
          <p:cNvGraphicFramePr/>
          <p:nvPr>
            <p:extLst>
              <p:ext uri="{D42A27DB-BD31-4B8C-83A1-F6EECF244321}">
                <p14:modId xmlns:p14="http://schemas.microsoft.com/office/powerpoint/2010/main" val="4253645206"/>
              </p:ext>
            </p:extLst>
          </p:nvPr>
        </p:nvGraphicFramePr>
        <p:xfrm>
          <a:off x="-17871" y="2573501"/>
          <a:ext cx="12192000" cy="419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1E690F6F-4A5B-8A4C-A394-617268C6B556}"/>
              </a:ext>
            </a:extLst>
          </p:cNvPr>
          <p:cNvSpPr>
            <a:spLocks noGrp="1"/>
          </p:cNvSpPr>
          <p:nvPr>
            <p:ph type="title"/>
          </p:nvPr>
        </p:nvSpPr>
        <p:spPr>
          <a:xfrm>
            <a:off x="297383" y="749936"/>
            <a:ext cx="10571998" cy="970450"/>
          </a:xfrm>
        </p:spPr>
        <p:txBody>
          <a:bodyPr/>
          <a:lstStyle/>
          <a:p>
            <a:br>
              <a:rPr lang="en-US" dirty="0"/>
            </a:br>
            <a:endParaRPr lang="en-US" dirty="0"/>
          </a:p>
        </p:txBody>
      </p:sp>
      <p:sp>
        <p:nvSpPr>
          <p:cNvPr id="11" name="Rectangle 10">
            <a:extLst>
              <a:ext uri="{FF2B5EF4-FFF2-40B4-BE49-F238E27FC236}">
                <a16:creationId xmlns:a16="http://schemas.microsoft.com/office/drawing/2014/main" id="{1761D434-2AAB-8746-B245-1C88ABD9D08D}"/>
              </a:ext>
            </a:extLst>
          </p:cNvPr>
          <p:cNvSpPr/>
          <p:nvPr/>
        </p:nvSpPr>
        <p:spPr>
          <a:xfrm>
            <a:off x="495363" y="739051"/>
            <a:ext cx="11399254" cy="707886"/>
          </a:xfrm>
          <a:prstGeom prst="rect">
            <a:avLst/>
          </a:prstGeom>
        </p:spPr>
        <p:txBody>
          <a:bodyPr wrap="square">
            <a:spAutoFit/>
          </a:bodyPr>
          <a:lstStyle/>
          <a:p>
            <a:r>
              <a:rPr lang="en-US" sz="4000" u="sng" dirty="0"/>
              <a:t>HB 607 : Qualifying for Autonomous Practice</a:t>
            </a:r>
            <a:endParaRPr lang="en-US" sz="4000" dirty="0"/>
          </a:p>
        </p:txBody>
      </p:sp>
    </p:spTree>
    <p:extLst>
      <p:ext uri="{BB962C8B-B14F-4D97-AF65-F5344CB8AC3E}">
        <p14:creationId xmlns:p14="http://schemas.microsoft.com/office/powerpoint/2010/main" val="789301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28131-F60F-414E-8B0E-7FF9CB27643D}"/>
              </a:ext>
            </a:extLst>
          </p:cNvPr>
          <p:cNvSpPr>
            <a:spLocks noGrp="1"/>
          </p:cNvSpPr>
          <p:nvPr>
            <p:ph type="title"/>
          </p:nvPr>
        </p:nvSpPr>
        <p:spPr>
          <a:xfrm>
            <a:off x="810001" y="736767"/>
            <a:ext cx="10571998" cy="970450"/>
          </a:xfrm>
        </p:spPr>
        <p:txBody>
          <a:bodyPr/>
          <a:lstStyle/>
          <a:p>
            <a:pPr algn="ctr"/>
            <a:r>
              <a:rPr lang="en-US" sz="4400" dirty="0"/>
              <a:t>APRN-IP Council Members Appointed July 1, 2020</a:t>
            </a:r>
          </a:p>
        </p:txBody>
      </p:sp>
      <p:sp>
        <p:nvSpPr>
          <p:cNvPr id="6" name="Content Placeholder 5">
            <a:extLst>
              <a:ext uri="{FF2B5EF4-FFF2-40B4-BE49-F238E27FC236}">
                <a16:creationId xmlns:a16="http://schemas.microsoft.com/office/drawing/2014/main" id="{F5D01BD0-3A9C-F74B-9B9B-F9C7A762B9A6}"/>
              </a:ext>
            </a:extLst>
          </p:cNvPr>
          <p:cNvSpPr>
            <a:spLocks noGrp="1"/>
          </p:cNvSpPr>
          <p:nvPr>
            <p:ph sz="half" idx="1"/>
          </p:nvPr>
        </p:nvSpPr>
        <p:spPr>
          <a:xfrm>
            <a:off x="212361" y="2591076"/>
            <a:ext cx="6550703" cy="3078786"/>
          </a:xfrm>
          <a:ln>
            <a:solidFill>
              <a:schemeClr val="tx1"/>
            </a:solidFill>
          </a:ln>
        </p:spPr>
        <p:txBody>
          <a:bodyPr>
            <a:noAutofit/>
          </a:bodyPr>
          <a:lstStyle/>
          <a:p>
            <a:pPr marL="0" indent="0" algn="ctr">
              <a:buNone/>
            </a:pPr>
            <a:r>
              <a:rPr lang="en-US" sz="2400" b="1" u="sng" dirty="0">
                <a:latin typeface="Open Sans"/>
              </a:rPr>
              <a:t>Board of Nursing</a:t>
            </a:r>
            <a:endParaRPr lang="en-US" sz="2400" u="sng" dirty="0">
              <a:latin typeface="Open Sans"/>
            </a:endParaRPr>
          </a:p>
          <a:p>
            <a:pPr marL="0" indent="0">
              <a:buNone/>
            </a:pPr>
            <a:r>
              <a:rPr lang="en-US" sz="2400" b="1" dirty="0">
                <a:latin typeface="Open Sans"/>
              </a:rPr>
              <a:t>Charitta Ernewein, DNP, APRN, FNP (2 year term)</a:t>
            </a:r>
            <a:br>
              <a:rPr lang="en-US" sz="2400" dirty="0">
                <a:latin typeface="Open Sans"/>
              </a:rPr>
            </a:br>
            <a:r>
              <a:rPr lang="en-US" sz="2400" b="1" dirty="0">
                <a:latin typeface="Open Sans"/>
              </a:rPr>
              <a:t>Vicky Stone-Gale, DNP, APRN, FNP (4 year term)</a:t>
            </a:r>
            <a:br>
              <a:rPr lang="en-US" sz="2400" dirty="0">
                <a:latin typeface="Open Sans"/>
              </a:rPr>
            </a:br>
            <a:r>
              <a:rPr lang="en-US" sz="2400" b="1" dirty="0">
                <a:latin typeface="Open Sans"/>
              </a:rPr>
              <a:t>Sandra Williamson, APRN, CNM (3 year term)</a:t>
            </a:r>
            <a:br>
              <a:rPr lang="en-US" sz="2400" dirty="0">
                <a:latin typeface="Open Sans"/>
              </a:rPr>
            </a:br>
            <a:r>
              <a:rPr lang="en-US" sz="2400" b="1" dirty="0">
                <a:latin typeface="Open Sans"/>
              </a:rPr>
              <a:t>Kathleen Wilson, PhD, APRN, FNP (2 year term)</a:t>
            </a:r>
          </a:p>
          <a:p>
            <a:pPr marL="0" indent="0">
              <a:buNone/>
            </a:pPr>
            <a:endParaRPr lang="en-US" sz="2400" dirty="0"/>
          </a:p>
        </p:txBody>
      </p:sp>
      <p:sp>
        <p:nvSpPr>
          <p:cNvPr id="7" name="Content Placeholder 6">
            <a:extLst>
              <a:ext uri="{FF2B5EF4-FFF2-40B4-BE49-F238E27FC236}">
                <a16:creationId xmlns:a16="http://schemas.microsoft.com/office/drawing/2014/main" id="{42DBE89B-3EB0-B54C-873D-D21852CEE28A}"/>
              </a:ext>
            </a:extLst>
          </p:cNvPr>
          <p:cNvSpPr>
            <a:spLocks noGrp="1"/>
          </p:cNvSpPr>
          <p:nvPr>
            <p:ph sz="half" idx="2"/>
          </p:nvPr>
        </p:nvSpPr>
        <p:spPr>
          <a:xfrm>
            <a:off x="6903803" y="2598805"/>
            <a:ext cx="4935396" cy="3078786"/>
          </a:xfrm>
          <a:ln>
            <a:solidFill>
              <a:schemeClr val="tx1"/>
            </a:solidFill>
          </a:ln>
        </p:spPr>
        <p:txBody>
          <a:bodyPr>
            <a:normAutofit fontScale="25000" lnSpcReduction="20000"/>
          </a:bodyPr>
          <a:lstStyle/>
          <a:p>
            <a:pPr marL="0" indent="0" algn="ctr">
              <a:buNone/>
            </a:pPr>
            <a:endParaRPr lang="en-US" sz="9600" b="1" dirty="0">
              <a:latin typeface="Open Sans"/>
            </a:endParaRPr>
          </a:p>
          <a:p>
            <a:pPr marL="0" indent="0" algn="ctr">
              <a:buNone/>
            </a:pPr>
            <a:endParaRPr lang="en-US" sz="9600" b="1" dirty="0">
              <a:latin typeface="Open Sans"/>
            </a:endParaRPr>
          </a:p>
          <a:p>
            <a:pPr marL="0" indent="0" algn="ctr">
              <a:buNone/>
            </a:pPr>
            <a:r>
              <a:rPr lang="en-US" sz="9600" b="1" u="sng" dirty="0">
                <a:latin typeface="Open Sans"/>
              </a:rPr>
              <a:t>Board of Medicine</a:t>
            </a:r>
            <a:endParaRPr lang="en-US" sz="9600" u="sng" dirty="0">
              <a:latin typeface="Open Sans"/>
            </a:endParaRPr>
          </a:p>
          <a:p>
            <a:pPr marL="0" indent="0">
              <a:buNone/>
            </a:pPr>
            <a:r>
              <a:rPr lang="en-US" sz="9600" dirty="0">
                <a:latin typeface="Open Sans"/>
              </a:rPr>
              <a:t>Shailesh Gupta, MD (3 year term)</a:t>
            </a:r>
            <a:br>
              <a:rPr lang="en-US" sz="9600" dirty="0">
                <a:latin typeface="Open Sans"/>
              </a:rPr>
            </a:br>
            <a:r>
              <a:rPr lang="en-US" sz="9600" dirty="0">
                <a:latin typeface="Open Sans"/>
              </a:rPr>
              <a:t>Hector Vila, MD        (4 year term)</a:t>
            </a:r>
          </a:p>
          <a:p>
            <a:pPr marL="0" indent="0">
              <a:buNone/>
            </a:pPr>
            <a:endParaRPr lang="en-US" sz="4400" dirty="0">
              <a:latin typeface="Open Sans"/>
            </a:endParaRPr>
          </a:p>
          <a:p>
            <a:pPr marL="0" indent="0" algn="ctr">
              <a:buNone/>
            </a:pPr>
            <a:r>
              <a:rPr lang="en-US" sz="9600" b="1" u="sng" dirty="0">
                <a:latin typeface="Open Sans"/>
              </a:rPr>
              <a:t>Board of Osteopathic Medicine</a:t>
            </a:r>
            <a:endParaRPr lang="en-US" sz="9600" u="sng" dirty="0">
              <a:latin typeface="Open Sans"/>
            </a:endParaRPr>
          </a:p>
          <a:p>
            <a:pPr marL="0" indent="0">
              <a:buNone/>
            </a:pPr>
            <a:r>
              <a:rPr lang="en-US" sz="9600" dirty="0">
                <a:latin typeface="Open Sans"/>
              </a:rPr>
              <a:t>Michelle Mendez, DO (4 year term)</a:t>
            </a:r>
            <a:br>
              <a:rPr lang="en-US" sz="9600" dirty="0">
                <a:latin typeface="Open Sans"/>
              </a:rPr>
            </a:br>
            <a:r>
              <a:rPr lang="en-US" sz="9600" dirty="0">
                <a:latin typeface="Open Sans"/>
              </a:rPr>
              <a:t>Joel Rose, DO (2 year term)</a:t>
            </a:r>
          </a:p>
          <a:p>
            <a:pPr marL="0" indent="0">
              <a:buNone/>
            </a:pPr>
            <a:endParaRPr lang="en-US" sz="9600" dirty="0">
              <a:latin typeface="Open Sans"/>
            </a:endParaRPr>
          </a:p>
          <a:p>
            <a:pPr marL="0" indent="0">
              <a:buNone/>
            </a:pPr>
            <a:endParaRPr lang="en-US" sz="9600" dirty="0">
              <a:latin typeface="Open Sans"/>
            </a:endParaRPr>
          </a:p>
          <a:p>
            <a:endParaRPr lang="en-US" dirty="0"/>
          </a:p>
        </p:txBody>
      </p:sp>
      <p:sp>
        <p:nvSpPr>
          <p:cNvPr id="3" name="Rectangle 2">
            <a:extLst>
              <a:ext uri="{FF2B5EF4-FFF2-40B4-BE49-F238E27FC236}">
                <a16:creationId xmlns:a16="http://schemas.microsoft.com/office/drawing/2014/main" id="{F25E4E98-96C3-9A42-B517-2EC6D805B25E}"/>
              </a:ext>
            </a:extLst>
          </p:cNvPr>
          <p:cNvSpPr/>
          <p:nvPr/>
        </p:nvSpPr>
        <p:spPr>
          <a:xfrm>
            <a:off x="7866160" y="1485403"/>
            <a:ext cx="11693236" cy="461665"/>
          </a:xfrm>
          <a:prstGeom prst="rect">
            <a:avLst/>
          </a:prstGeom>
        </p:spPr>
        <p:txBody>
          <a:bodyPr wrap="square">
            <a:spAutoFit/>
          </a:bodyPr>
          <a:lstStyle/>
          <a:p>
            <a:r>
              <a:rPr lang="en-US" sz="2400" dirty="0">
                <a:latin typeface="Open Sans"/>
              </a:rPr>
              <a:t>.</a:t>
            </a:r>
            <a:endParaRPr lang="en-US" sz="2400" b="0" i="0" u="none" strike="noStrike" dirty="0">
              <a:effectLst/>
              <a:latin typeface="Open Sans"/>
            </a:endParaRPr>
          </a:p>
        </p:txBody>
      </p:sp>
      <p:sp>
        <p:nvSpPr>
          <p:cNvPr id="8" name="Rectangle 7">
            <a:extLst>
              <a:ext uri="{FF2B5EF4-FFF2-40B4-BE49-F238E27FC236}">
                <a16:creationId xmlns:a16="http://schemas.microsoft.com/office/drawing/2014/main" id="{7AB8DF1D-CE3C-2E49-993D-22A64A902D02}"/>
              </a:ext>
            </a:extLst>
          </p:cNvPr>
          <p:cNvSpPr/>
          <p:nvPr/>
        </p:nvSpPr>
        <p:spPr>
          <a:xfrm>
            <a:off x="810001" y="5909025"/>
            <a:ext cx="10471685" cy="707886"/>
          </a:xfrm>
          <a:prstGeom prst="rect">
            <a:avLst/>
          </a:prstGeom>
        </p:spPr>
        <p:txBody>
          <a:bodyPr wrap="square">
            <a:spAutoFit/>
          </a:bodyPr>
          <a:lstStyle/>
          <a:p>
            <a:pPr algn="ctr"/>
            <a:r>
              <a:rPr lang="en-US" sz="2000" dirty="0">
                <a:latin typeface="Open Sans"/>
              </a:rPr>
              <a:t>Cassandra G. Pasley, BSN, JD, Director of the Division of Medical Quality Assurance, will serve as Chair of the Council as the State Surgeon General’s designee</a:t>
            </a:r>
            <a:endParaRPr lang="en-US" sz="2000" dirty="0"/>
          </a:p>
        </p:txBody>
      </p:sp>
      <p:sp>
        <p:nvSpPr>
          <p:cNvPr id="14" name="Title 1">
            <a:extLst>
              <a:ext uri="{FF2B5EF4-FFF2-40B4-BE49-F238E27FC236}">
                <a16:creationId xmlns:a16="http://schemas.microsoft.com/office/drawing/2014/main" id="{8BC78572-4491-794D-847C-AC2C29957498}"/>
              </a:ext>
            </a:extLst>
          </p:cNvPr>
          <p:cNvSpPr txBox="1">
            <a:spLocks/>
          </p:cNvSpPr>
          <p:nvPr/>
        </p:nvSpPr>
        <p:spPr>
          <a:xfrm>
            <a:off x="244010" y="1357215"/>
            <a:ext cx="10571998" cy="970450"/>
          </a:xfrm>
          <a:prstGeom prst="rect">
            <a:avLst/>
          </a:prstGeom>
          <a:effectLst>
            <a:outerShdw blurRad="50800" dir="14400000">
              <a:srgbClr val="000000">
                <a:alpha val="60000"/>
              </a:srgbClr>
            </a:outerShdw>
          </a:effectLst>
        </p:spPr>
        <p:txBody>
          <a:bodyPr vert="horz" lIns="91440" tIns="45720" rIns="91440" bIns="45720" rtlCol="0" anchor="b">
            <a:normAutofit fontScale="975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u="sng" dirty="0"/>
          </a:p>
        </p:txBody>
      </p:sp>
    </p:spTree>
    <p:extLst>
      <p:ext uri="{BB962C8B-B14F-4D97-AF65-F5344CB8AC3E}">
        <p14:creationId xmlns:p14="http://schemas.microsoft.com/office/powerpoint/2010/main" val="4118348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263" y="273568"/>
            <a:ext cx="11511364" cy="970450"/>
          </a:xfrm>
        </p:spPr>
        <p:txBody>
          <a:bodyPr/>
          <a:lstStyle/>
          <a:p>
            <a:pPr algn="ctr"/>
            <a:r>
              <a:rPr lang="en-US" u="sng" dirty="0"/>
              <a:t>Special Thanks for Your Continued Support</a:t>
            </a:r>
            <a:endParaRPr lang="en-US" b="1" u="sng" dirty="0">
              <a:solidFill>
                <a:srgbClr val="FF0000"/>
              </a:solidFill>
            </a:endParaRPr>
          </a:p>
        </p:txBody>
      </p:sp>
      <p:pic>
        <p:nvPicPr>
          <p:cNvPr id="2050" name="Picture 2" descr="NCSBN Offers a Free Series of COVID-19 Courses for Health Care ...">
            <a:extLst>
              <a:ext uri="{FF2B5EF4-FFF2-40B4-BE49-F238E27FC236}">
                <a16:creationId xmlns:a16="http://schemas.microsoft.com/office/drawing/2014/main" id="{A6959D89-C7F9-427C-A18F-21531BB68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586" y="2361842"/>
            <a:ext cx="5941880" cy="1627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earing a suit and tie&#10;&#10;Description automatically generated">
            <a:extLst>
              <a:ext uri="{FF2B5EF4-FFF2-40B4-BE49-F238E27FC236}">
                <a16:creationId xmlns:a16="http://schemas.microsoft.com/office/drawing/2014/main" id="{081FC849-AD81-4D7F-A990-2C9134BF631D}"/>
              </a:ext>
            </a:extLst>
          </p:cNvPr>
          <p:cNvPicPr>
            <a:picLocks noChangeAspect="1"/>
          </p:cNvPicPr>
          <p:nvPr/>
        </p:nvPicPr>
        <p:blipFill>
          <a:blip r:embed="rId4"/>
          <a:stretch>
            <a:fillRect/>
          </a:stretch>
        </p:blipFill>
        <p:spPr>
          <a:xfrm>
            <a:off x="370262" y="2361842"/>
            <a:ext cx="2349500" cy="3098800"/>
          </a:xfrm>
          <a:prstGeom prst="rect">
            <a:avLst/>
          </a:prstGeom>
        </p:spPr>
      </p:pic>
      <p:sp>
        <p:nvSpPr>
          <p:cNvPr id="10" name="Rectangle 9">
            <a:extLst>
              <a:ext uri="{FF2B5EF4-FFF2-40B4-BE49-F238E27FC236}">
                <a16:creationId xmlns:a16="http://schemas.microsoft.com/office/drawing/2014/main" id="{AA88AABD-015C-41CF-8481-68CFA8B806CF}"/>
              </a:ext>
            </a:extLst>
          </p:cNvPr>
          <p:cNvSpPr/>
          <p:nvPr/>
        </p:nvSpPr>
        <p:spPr>
          <a:xfrm>
            <a:off x="222374" y="5460642"/>
            <a:ext cx="2645276" cy="646331"/>
          </a:xfrm>
          <a:prstGeom prst="rect">
            <a:avLst/>
          </a:prstGeom>
        </p:spPr>
        <p:txBody>
          <a:bodyPr wrap="none">
            <a:spAutoFit/>
          </a:bodyPr>
          <a:lstStyle/>
          <a:p>
            <a:pPr algn="ctr"/>
            <a:r>
              <a:rPr lang="en-US" b="1" dirty="0"/>
              <a:t>Senator Jeff Brandes</a:t>
            </a:r>
          </a:p>
          <a:p>
            <a:pPr algn="ctr"/>
            <a:r>
              <a:rPr lang="en-US" b="1" dirty="0"/>
              <a:t>Republican: District 24</a:t>
            </a:r>
            <a:endParaRPr lang="en-US" dirty="0"/>
          </a:p>
        </p:txBody>
      </p:sp>
      <p:pic>
        <p:nvPicPr>
          <p:cNvPr id="2052" name="Picture 4" descr="Representative Pigman Photo">
            <a:extLst>
              <a:ext uri="{FF2B5EF4-FFF2-40B4-BE49-F238E27FC236}">
                <a16:creationId xmlns:a16="http://schemas.microsoft.com/office/drawing/2014/main" id="{AB88AC3E-7DB3-4D30-AD64-DA527F83D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2055" y="2477587"/>
            <a:ext cx="2324099" cy="30987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29A94BF-13FC-4711-B739-8D8E30A1259D}"/>
              </a:ext>
            </a:extLst>
          </p:cNvPr>
          <p:cNvSpPr/>
          <p:nvPr/>
        </p:nvSpPr>
        <p:spPr>
          <a:xfrm>
            <a:off x="9146584" y="5585430"/>
            <a:ext cx="2735043" cy="646331"/>
          </a:xfrm>
          <a:prstGeom prst="rect">
            <a:avLst/>
          </a:prstGeom>
        </p:spPr>
        <p:txBody>
          <a:bodyPr wrap="none">
            <a:spAutoFit/>
          </a:bodyPr>
          <a:lstStyle/>
          <a:p>
            <a:pPr algn="ctr"/>
            <a:r>
              <a:rPr lang="en-US" b="1" dirty="0"/>
              <a:t>Rep. Cary Pigman, MD</a:t>
            </a:r>
          </a:p>
          <a:p>
            <a:pPr algn="ctr"/>
            <a:r>
              <a:rPr lang="en-US" b="1" dirty="0"/>
              <a:t>Republican: District 55</a:t>
            </a:r>
            <a:endParaRPr lang="en-US" dirty="0"/>
          </a:p>
        </p:txBody>
      </p:sp>
      <p:pic>
        <p:nvPicPr>
          <p:cNvPr id="11" name="Picture 10">
            <a:extLst>
              <a:ext uri="{FF2B5EF4-FFF2-40B4-BE49-F238E27FC236}">
                <a16:creationId xmlns:a16="http://schemas.microsoft.com/office/drawing/2014/main" id="{205164AB-CE3C-43E6-B890-09FA3AA39E84}"/>
              </a:ext>
            </a:extLst>
          </p:cNvPr>
          <p:cNvPicPr>
            <a:picLocks noChangeAspect="1"/>
          </p:cNvPicPr>
          <p:nvPr/>
        </p:nvPicPr>
        <p:blipFill>
          <a:blip r:embed="rId6"/>
          <a:stretch>
            <a:fillRect/>
          </a:stretch>
        </p:blipFill>
        <p:spPr>
          <a:xfrm>
            <a:off x="3055096" y="4241666"/>
            <a:ext cx="5943600" cy="2214552"/>
          </a:xfrm>
          <a:prstGeom prst="rect">
            <a:avLst/>
          </a:prstGeom>
        </p:spPr>
      </p:pic>
    </p:spTree>
    <p:extLst>
      <p:ext uri="{BB962C8B-B14F-4D97-AF65-F5344CB8AC3E}">
        <p14:creationId xmlns:p14="http://schemas.microsoft.com/office/powerpoint/2010/main" val="337276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402489-A540-4189-B963-74A1C8183662}"/>
              </a:ext>
            </a:extLst>
          </p:cNvPr>
          <p:cNvSpPr>
            <a:spLocks noGrp="1"/>
          </p:cNvSpPr>
          <p:nvPr>
            <p:ph type="title"/>
          </p:nvPr>
        </p:nvSpPr>
        <p:spPr>
          <a:xfrm>
            <a:off x="451515" y="1734857"/>
            <a:ext cx="3765483" cy="3388287"/>
          </a:xfrm>
        </p:spPr>
        <p:txBody>
          <a:bodyPr anchor="ctr">
            <a:normAutofit/>
          </a:bodyPr>
          <a:lstStyle/>
          <a:p>
            <a:pPr algn="ctr">
              <a:lnSpc>
                <a:spcPct val="90000"/>
              </a:lnSpc>
            </a:pPr>
            <a:r>
              <a:rPr lang="en-US" dirty="0"/>
              <a:t>Coalition Activities During the 2020 Legislative Session</a:t>
            </a:r>
          </a:p>
        </p:txBody>
      </p:sp>
      <p:sp>
        <p:nvSpPr>
          <p:cNvPr id="3" name="Content Placeholder 2">
            <a:extLst>
              <a:ext uri="{FF2B5EF4-FFF2-40B4-BE49-F238E27FC236}">
                <a16:creationId xmlns:a16="http://schemas.microsoft.com/office/drawing/2014/main" id="{26F518FA-5BAD-47C3-8981-2CD0E5828B89}"/>
              </a:ext>
            </a:extLst>
          </p:cNvPr>
          <p:cNvSpPr>
            <a:spLocks noGrp="1"/>
          </p:cNvSpPr>
          <p:nvPr>
            <p:ph idx="1"/>
          </p:nvPr>
        </p:nvSpPr>
        <p:spPr>
          <a:xfrm>
            <a:off x="5556552" y="655722"/>
            <a:ext cx="6640642" cy="5565195"/>
          </a:xfrm>
          <a:effectLst/>
        </p:spPr>
        <p:txBody>
          <a:bodyPr>
            <a:normAutofit/>
          </a:bodyPr>
          <a:lstStyle/>
          <a:p>
            <a:pPr>
              <a:lnSpc>
                <a:spcPct val="90000"/>
              </a:lnSpc>
            </a:pPr>
            <a:r>
              <a:rPr lang="en-US" dirty="0"/>
              <a:t>Personal letters to the Governor, opposing Senators, and Senate President</a:t>
            </a:r>
          </a:p>
          <a:p>
            <a:pPr>
              <a:lnSpc>
                <a:spcPct val="90000"/>
              </a:lnSpc>
            </a:pPr>
            <a:endParaRPr lang="en-US" dirty="0"/>
          </a:p>
          <a:p>
            <a:pPr>
              <a:lnSpc>
                <a:spcPct val="90000"/>
              </a:lnSpc>
            </a:pPr>
            <a:r>
              <a:rPr lang="en-US" dirty="0"/>
              <a:t>Intense advertising campaigns by NCSBN, FANA, and FLANP</a:t>
            </a:r>
          </a:p>
          <a:p>
            <a:pPr>
              <a:lnSpc>
                <a:spcPct val="90000"/>
              </a:lnSpc>
            </a:pPr>
            <a:endParaRPr lang="en-US" dirty="0"/>
          </a:p>
          <a:p>
            <a:pPr>
              <a:lnSpc>
                <a:spcPct val="90000"/>
              </a:lnSpc>
            </a:pPr>
            <a:r>
              <a:rPr lang="en-US" dirty="0"/>
              <a:t>Persistent bill specific lobbying by Coalition member organizations</a:t>
            </a:r>
          </a:p>
          <a:p>
            <a:pPr>
              <a:lnSpc>
                <a:spcPct val="90000"/>
              </a:lnSpc>
            </a:pPr>
            <a:endParaRPr lang="en-US" dirty="0"/>
          </a:p>
          <a:p>
            <a:pPr>
              <a:lnSpc>
                <a:spcPct val="90000"/>
              </a:lnSpc>
            </a:pPr>
            <a:r>
              <a:rPr lang="en-US" dirty="0"/>
              <a:t>Advocacy days visits to the capitol (EVERY WEEK OF SESSION)</a:t>
            </a:r>
          </a:p>
          <a:p>
            <a:pPr marL="0" indent="0">
              <a:lnSpc>
                <a:spcPct val="90000"/>
              </a:lnSpc>
              <a:buNone/>
            </a:pPr>
            <a:endParaRPr lang="en-US" dirty="0"/>
          </a:p>
          <a:p>
            <a:pPr>
              <a:lnSpc>
                <a:spcPct val="90000"/>
              </a:lnSpc>
            </a:pPr>
            <a:r>
              <a:rPr lang="en-US" dirty="0"/>
              <a:t>Communication blitz of Opposing Senator Gayle Harrell’s office </a:t>
            </a:r>
          </a:p>
        </p:txBody>
      </p:sp>
      <p:pic>
        <p:nvPicPr>
          <p:cNvPr id="4" name="Picture 3" descr="A close up of a sign&#10;&#10;Description automatically generated">
            <a:extLst>
              <a:ext uri="{FF2B5EF4-FFF2-40B4-BE49-F238E27FC236}">
                <a16:creationId xmlns:a16="http://schemas.microsoft.com/office/drawing/2014/main" id="{394A188C-1812-487D-8AB7-C5B69CCA0D28}"/>
              </a:ext>
            </a:extLst>
          </p:cNvPr>
          <p:cNvPicPr>
            <a:picLocks noChangeAspect="1"/>
          </p:cNvPicPr>
          <p:nvPr/>
        </p:nvPicPr>
        <p:blipFill>
          <a:blip r:embed="rId2">
            <a:alphaModFix amt="50000"/>
          </a:blip>
          <a:stretch>
            <a:fillRect/>
          </a:stretch>
        </p:blipFill>
        <p:spPr>
          <a:xfrm>
            <a:off x="0" y="5521124"/>
            <a:ext cx="1224707" cy="1336876"/>
          </a:xfrm>
          <a:prstGeom prst="rect">
            <a:avLst/>
          </a:prstGeom>
        </p:spPr>
      </p:pic>
    </p:spTree>
    <p:extLst>
      <p:ext uri="{BB962C8B-B14F-4D97-AF65-F5344CB8AC3E}">
        <p14:creationId xmlns:p14="http://schemas.microsoft.com/office/powerpoint/2010/main" val="1264077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3EFB-2E1D-B34D-85CE-B5746CB6DFF6}"/>
              </a:ext>
            </a:extLst>
          </p:cNvPr>
          <p:cNvSpPr>
            <a:spLocks noGrp="1"/>
          </p:cNvSpPr>
          <p:nvPr>
            <p:ph type="title"/>
          </p:nvPr>
        </p:nvSpPr>
        <p:spPr/>
        <p:txBody>
          <a:bodyPr/>
          <a:lstStyle/>
          <a:p>
            <a:pPr algn="ctr"/>
            <a:r>
              <a:rPr lang="en-US" dirty="0"/>
              <a:t>Disclosures</a:t>
            </a:r>
          </a:p>
        </p:txBody>
      </p:sp>
      <p:sp>
        <p:nvSpPr>
          <p:cNvPr id="3" name="Content Placeholder 2">
            <a:extLst>
              <a:ext uri="{FF2B5EF4-FFF2-40B4-BE49-F238E27FC236}">
                <a16:creationId xmlns:a16="http://schemas.microsoft.com/office/drawing/2014/main" id="{0DF85170-FDB5-034C-87C5-F576BDABF572}"/>
              </a:ext>
            </a:extLst>
          </p:cNvPr>
          <p:cNvSpPr>
            <a:spLocks noGrp="1"/>
          </p:cNvSpPr>
          <p:nvPr>
            <p:ph idx="1"/>
          </p:nvPr>
        </p:nvSpPr>
        <p:spPr>
          <a:xfrm>
            <a:off x="1607126" y="2222287"/>
            <a:ext cx="9766159" cy="3636511"/>
          </a:xfrm>
        </p:spPr>
        <p:txBody>
          <a:bodyPr>
            <a:normAutofit/>
          </a:bodyPr>
          <a:lstStyle/>
          <a:p>
            <a:pPr marL="0" indent="0">
              <a:buNone/>
            </a:pPr>
            <a:r>
              <a:rPr lang="en-US" sz="4400" dirty="0"/>
              <a:t>All speakers have No conflict of Interest or Disclosures to report</a:t>
            </a:r>
          </a:p>
        </p:txBody>
      </p:sp>
      <p:pic>
        <p:nvPicPr>
          <p:cNvPr id="4" name="Picture 3">
            <a:extLst>
              <a:ext uri="{FF2B5EF4-FFF2-40B4-BE49-F238E27FC236}">
                <a16:creationId xmlns:a16="http://schemas.microsoft.com/office/drawing/2014/main" id="{565BD679-17D5-4693-89D1-875C280F135F}"/>
              </a:ext>
            </a:extLst>
          </p:cNvPr>
          <p:cNvPicPr>
            <a:picLocks noChangeAspect="1"/>
          </p:cNvPicPr>
          <p:nvPr/>
        </p:nvPicPr>
        <p:blipFill>
          <a:blip r:embed="rId3"/>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884112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402489-A540-4189-B963-74A1C8183662}"/>
              </a:ext>
            </a:extLst>
          </p:cNvPr>
          <p:cNvSpPr>
            <a:spLocks noGrp="1"/>
          </p:cNvSpPr>
          <p:nvPr>
            <p:ph type="title"/>
          </p:nvPr>
        </p:nvSpPr>
        <p:spPr>
          <a:xfrm>
            <a:off x="-238033" y="1480024"/>
            <a:ext cx="5794585" cy="3388287"/>
          </a:xfrm>
        </p:spPr>
        <p:txBody>
          <a:bodyPr anchor="ctr">
            <a:normAutofit/>
          </a:bodyPr>
          <a:lstStyle/>
          <a:p>
            <a:pPr algn="ctr">
              <a:lnSpc>
                <a:spcPct val="90000"/>
              </a:lnSpc>
            </a:pPr>
            <a:r>
              <a:rPr lang="en-US" u="sng" dirty="0"/>
              <a:t>HB607 The</a:t>
            </a:r>
            <a:br>
              <a:rPr lang="en-US" u="sng" dirty="0"/>
            </a:br>
            <a:r>
              <a:rPr lang="en-US" u="sng" dirty="0"/>
              <a:t>“NO” Votes</a:t>
            </a:r>
          </a:p>
        </p:txBody>
      </p:sp>
      <p:pic>
        <p:nvPicPr>
          <p:cNvPr id="4" name="Picture 3" descr="A close up of a sign&#10;&#10;Description automatically generated">
            <a:extLst>
              <a:ext uri="{FF2B5EF4-FFF2-40B4-BE49-F238E27FC236}">
                <a16:creationId xmlns:a16="http://schemas.microsoft.com/office/drawing/2014/main" id="{394A188C-1812-487D-8AB7-C5B69CCA0D28}"/>
              </a:ext>
            </a:extLst>
          </p:cNvPr>
          <p:cNvPicPr>
            <a:picLocks noChangeAspect="1"/>
          </p:cNvPicPr>
          <p:nvPr/>
        </p:nvPicPr>
        <p:blipFill>
          <a:blip r:embed="rId3">
            <a:alphaModFix amt="50000"/>
          </a:blip>
          <a:stretch>
            <a:fillRect/>
          </a:stretch>
        </p:blipFill>
        <p:spPr>
          <a:xfrm>
            <a:off x="1813076" y="1226207"/>
            <a:ext cx="1224707" cy="1336876"/>
          </a:xfrm>
          <a:prstGeom prst="rect">
            <a:avLst/>
          </a:prstGeom>
        </p:spPr>
      </p:pic>
      <p:sp>
        <p:nvSpPr>
          <p:cNvPr id="6" name="Rectangle 5">
            <a:extLst>
              <a:ext uri="{FF2B5EF4-FFF2-40B4-BE49-F238E27FC236}">
                <a16:creationId xmlns:a16="http://schemas.microsoft.com/office/drawing/2014/main" id="{A8C8F77F-5C31-494E-BB4D-E50561AFEBD6}"/>
              </a:ext>
            </a:extLst>
          </p:cNvPr>
          <p:cNvSpPr/>
          <p:nvPr/>
        </p:nvSpPr>
        <p:spPr>
          <a:xfrm>
            <a:off x="5278582" y="116260"/>
            <a:ext cx="3217476" cy="4893647"/>
          </a:xfrm>
          <a:prstGeom prst="rect">
            <a:avLst/>
          </a:prstGeom>
        </p:spPr>
        <p:txBody>
          <a:bodyPr wrap="square">
            <a:spAutoFit/>
          </a:bodyPr>
          <a:lstStyle/>
          <a:p>
            <a:pPr algn="ctr"/>
            <a:r>
              <a:rPr lang="en-US" sz="2400" b="1" u="sng" dirty="0"/>
              <a:t>Florida Senate</a:t>
            </a:r>
            <a:br>
              <a:rPr lang="en-US" sz="2400" b="1" u="sng" dirty="0"/>
            </a:br>
            <a:r>
              <a:rPr lang="en-US" sz="2400" b="1" u="sng" dirty="0"/>
              <a:t>(10)</a:t>
            </a:r>
          </a:p>
          <a:p>
            <a:pPr algn="ctr"/>
            <a:endParaRPr lang="en-US" sz="2400" dirty="0"/>
          </a:p>
          <a:p>
            <a:pPr algn="ctr"/>
            <a:r>
              <a:rPr lang="en-US" sz="2400" dirty="0"/>
              <a:t>Senator Baxley</a:t>
            </a:r>
          </a:p>
          <a:p>
            <a:pPr algn="ctr"/>
            <a:r>
              <a:rPr lang="en-US" sz="2400" dirty="0"/>
              <a:t>Senator Berman</a:t>
            </a:r>
          </a:p>
          <a:p>
            <a:pPr algn="ctr"/>
            <a:r>
              <a:rPr lang="en-US" sz="2400" dirty="0"/>
              <a:t>Senator Cruz</a:t>
            </a:r>
          </a:p>
          <a:p>
            <a:pPr algn="ctr"/>
            <a:r>
              <a:rPr lang="en-US" sz="2400" dirty="0"/>
              <a:t>Senator Farmer</a:t>
            </a:r>
          </a:p>
          <a:p>
            <a:pPr algn="ctr"/>
            <a:r>
              <a:rPr lang="en-US" sz="2400" dirty="0"/>
              <a:t>Senator Harrell</a:t>
            </a:r>
          </a:p>
          <a:p>
            <a:pPr algn="ctr"/>
            <a:r>
              <a:rPr lang="en-US" sz="2400" dirty="0"/>
              <a:t>Senator Hooper</a:t>
            </a:r>
          </a:p>
          <a:p>
            <a:pPr algn="ctr"/>
            <a:r>
              <a:rPr lang="en-US" sz="2400" dirty="0"/>
              <a:t>Senator Montford</a:t>
            </a:r>
          </a:p>
          <a:p>
            <a:pPr algn="ctr"/>
            <a:r>
              <a:rPr lang="en-US" sz="2400" dirty="0"/>
              <a:t>Senator Pizzo</a:t>
            </a:r>
          </a:p>
          <a:p>
            <a:pPr algn="ctr"/>
            <a:r>
              <a:rPr lang="en-US" sz="2400" dirty="0"/>
              <a:t>Senator Taddeo</a:t>
            </a:r>
          </a:p>
          <a:p>
            <a:pPr algn="ctr"/>
            <a:r>
              <a:rPr lang="en-US" sz="2400" dirty="0"/>
              <a:t>Senator Torres</a:t>
            </a:r>
          </a:p>
        </p:txBody>
      </p:sp>
      <p:sp>
        <p:nvSpPr>
          <p:cNvPr id="7" name="Rectangle 6">
            <a:extLst>
              <a:ext uri="{FF2B5EF4-FFF2-40B4-BE49-F238E27FC236}">
                <a16:creationId xmlns:a16="http://schemas.microsoft.com/office/drawing/2014/main" id="{49A75B3F-BB11-4E71-80B8-E6AD3B59B8FD}"/>
              </a:ext>
            </a:extLst>
          </p:cNvPr>
          <p:cNvSpPr/>
          <p:nvPr/>
        </p:nvSpPr>
        <p:spPr>
          <a:xfrm>
            <a:off x="8819909" y="116260"/>
            <a:ext cx="2808687" cy="4524315"/>
          </a:xfrm>
          <a:prstGeom prst="rect">
            <a:avLst/>
          </a:prstGeom>
        </p:spPr>
        <p:txBody>
          <a:bodyPr wrap="square">
            <a:spAutoFit/>
          </a:bodyPr>
          <a:lstStyle/>
          <a:p>
            <a:pPr algn="ctr"/>
            <a:r>
              <a:rPr lang="en-US" sz="2400" b="1" u="sng" dirty="0"/>
              <a:t>Florida House</a:t>
            </a:r>
          </a:p>
          <a:p>
            <a:pPr algn="ctr"/>
            <a:r>
              <a:rPr lang="en-US" sz="2400" b="1" u="sng" dirty="0"/>
              <a:t>(8)</a:t>
            </a:r>
          </a:p>
          <a:p>
            <a:pPr algn="ctr"/>
            <a:endParaRPr lang="en-US" sz="2400" dirty="0"/>
          </a:p>
          <a:p>
            <a:pPr algn="ctr"/>
            <a:endParaRPr lang="en-US" sz="2400" dirty="0"/>
          </a:p>
          <a:p>
            <a:pPr algn="ctr"/>
            <a:r>
              <a:rPr lang="en-US" sz="2400" dirty="0"/>
              <a:t>Rep. Fernandez</a:t>
            </a:r>
          </a:p>
          <a:p>
            <a:pPr algn="ctr"/>
            <a:r>
              <a:rPr lang="en-US" sz="2400" dirty="0"/>
              <a:t>Rep. Geller</a:t>
            </a:r>
          </a:p>
          <a:p>
            <a:pPr algn="ctr"/>
            <a:r>
              <a:rPr lang="en-US" sz="2400" dirty="0"/>
              <a:t>Rep. Good</a:t>
            </a:r>
          </a:p>
          <a:p>
            <a:pPr algn="ctr"/>
            <a:r>
              <a:rPr lang="en-US" sz="2400" dirty="0"/>
              <a:t>Rep. Gotlieb</a:t>
            </a:r>
          </a:p>
          <a:p>
            <a:pPr algn="ctr"/>
            <a:r>
              <a:rPr lang="en-US" sz="2400" dirty="0"/>
              <a:t>Rep. Grall</a:t>
            </a:r>
          </a:p>
          <a:p>
            <a:pPr algn="ctr"/>
            <a:r>
              <a:rPr lang="en-US" sz="2400" dirty="0"/>
              <a:t>Rep. Massullo</a:t>
            </a:r>
          </a:p>
          <a:p>
            <a:pPr algn="ctr"/>
            <a:r>
              <a:rPr lang="en-US" sz="2400" dirty="0"/>
              <a:t>Rep. Stark</a:t>
            </a:r>
          </a:p>
          <a:p>
            <a:pPr algn="ctr"/>
            <a:r>
              <a:rPr lang="en-US" sz="2400" dirty="0"/>
              <a:t>Rep. Valdes</a:t>
            </a:r>
          </a:p>
        </p:txBody>
      </p:sp>
      <p:pic>
        <p:nvPicPr>
          <p:cNvPr id="10" name="Picture 9" descr="A close up of a sign&#10;&#10;Description automatically generated">
            <a:extLst>
              <a:ext uri="{FF2B5EF4-FFF2-40B4-BE49-F238E27FC236}">
                <a16:creationId xmlns:a16="http://schemas.microsoft.com/office/drawing/2014/main" id="{2DE143FB-8415-44C3-9A1F-F0D473355A7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87320" y="5135797"/>
            <a:ext cx="3626152" cy="1605943"/>
          </a:xfrm>
          <a:prstGeom prst="rect">
            <a:avLst/>
          </a:prstGeom>
        </p:spPr>
      </p:pic>
    </p:spTree>
    <p:extLst>
      <p:ext uri="{BB962C8B-B14F-4D97-AF65-F5344CB8AC3E}">
        <p14:creationId xmlns:p14="http://schemas.microsoft.com/office/powerpoint/2010/main" val="3635130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5559C-FF3A-5847-A9D5-424BE91F5C1A}"/>
              </a:ext>
            </a:extLst>
          </p:cNvPr>
          <p:cNvSpPr>
            <a:spLocks noGrp="1"/>
          </p:cNvSpPr>
          <p:nvPr>
            <p:ph type="title"/>
          </p:nvPr>
        </p:nvSpPr>
        <p:spPr>
          <a:xfrm>
            <a:off x="2998033" y="220126"/>
            <a:ext cx="7233951" cy="1559846"/>
          </a:xfrm>
        </p:spPr>
        <p:txBody>
          <a:bodyPr anchor="ctr">
            <a:normAutofit/>
          </a:bodyPr>
          <a:lstStyle/>
          <a:p>
            <a:pPr algn="ctr"/>
            <a:r>
              <a:rPr lang="en-US" u="sng" dirty="0"/>
              <a:t>Tracking The Bills Of Interest and Keeping Up!</a:t>
            </a:r>
          </a:p>
        </p:txBody>
      </p:sp>
      <p:sp>
        <p:nvSpPr>
          <p:cNvPr id="3" name="Content Placeholder 2">
            <a:extLst>
              <a:ext uri="{FF2B5EF4-FFF2-40B4-BE49-F238E27FC236}">
                <a16:creationId xmlns:a16="http://schemas.microsoft.com/office/drawing/2014/main" id="{73D29847-3CC2-FA4A-9B6D-ADB2FBDF2C93}"/>
              </a:ext>
            </a:extLst>
          </p:cNvPr>
          <p:cNvSpPr>
            <a:spLocks noGrp="1"/>
          </p:cNvSpPr>
          <p:nvPr>
            <p:ph idx="1"/>
          </p:nvPr>
        </p:nvSpPr>
        <p:spPr>
          <a:xfrm>
            <a:off x="1269254" y="3429000"/>
            <a:ext cx="8962730" cy="2295438"/>
          </a:xfrm>
          <a:effectLst/>
        </p:spPr>
        <p:txBody>
          <a:bodyPr>
            <a:normAutofit/>
          </a:bodyPr>
          <a:lstStyle/>
          <a:p>
            <a:pPr>
              <a:buClr>
                <a:schemeClr val="tx1">
                  <a:lumMod val="95000"/>
                </a:schemeClr>
              </a:buClr>
              <a:buFont typeface="Wingdings" pitchFamily="2" charset="2"/>
              <a:buChar char="Ø"/>
            </a:pPr>
            <a:endParaRPr lang="en-US" sz="2400" dirty="0"/>
          </a:p>
          <a:p>
            <a:pPr marL="0" indent="0">
              <a:buNone/>
            </a:pPr>
            <a:endParaRPr lang="en-US" sz="2400" dirty="0"/>
          </a:p>
        </p:txBody>
      </p:sp>
      <p:pic>
        <p:nvPicPr>
          <p:cNvPr id="6" name="Picture 5">
            <a:extLst>
              <a:ext uri="{FF2B5EF4-FFF2-40B4-BE49-F238E27FC236}">
                <a16:creationId xmlns:a16="http://schemas.microsoft.com/office/drawing/2014/main" id="{DEE83DF3-EF81-6E49-9A78-8C32FB7BC56E}"/>
              </a:ext>
            </a:extLst>
          </p:cNvPr>
          <p:cNvPicPr>
            <a:picLocks noChangeAspect="1"/>
          </p:cNvPicPr>
          <p:nvPr/>
        </p:nvPicPr>
        <p:blipFill>
          <a:blip r:embed="rId3"/>
          <a:stretch>
            <a:fillRect/>
          </a:stretch>
        </p:blipFill>
        <p:spPr>
          <a:xfrm>
            <a:off x="222852" y="220126"/>
            <a:ext cx="1107524" cy="1559845"/>
          </a:xfrm>
          <a:prstGeom prst="roundRect">
            <a:avLst>
              <a:gd name="adj" fmla="val 3876"/>
            </a:avLst>
          </a:prstGeom>
          <a:ln>
            <a:solidFill>
              <a:schemeClr val="accent1"/>
            </a:solidFill>
          </a:ln>
          <a:effectLst/>
        </p:spPr>
      </p:pic>
      <p:pic>
        <p:nvPicPr>
          <p:cNvPr id="7" name="Picture 6">
            <a:extLst>
              <a:ext uri="{FF2B5EF4-FFF2-40B4-BE49-F238E27FC236}">
                <a16:creationId xmlns:a16="http://schemas.microsoft.com/office/drawing/2014/main" id="{4CCBE3F5-D7E5-5B49-87BB-BB895762D3AC}"/>
              </a:ext>
            </a:extLst>
          </p:cNvPr>
          <p:cNvPicPr>
            <a:picLocks noChangeAspect="1"/>
          </p:cNvPicPr>
          <p:nvPr/>
        </p:nvPicPr>
        <p:blipFill>
          <a:blip r:embed="rId4"/>
          <a:stretch>
            <a:fillRect/>
          </a:stretch>
        </p:blipFill>
        <p:spPr>
          <a:xfrm>
            <a:off x="8086360" y="2985227"/>
            <a:ext cx="406400" cy="406400"/>
          </a:xfrm>
          <a:prstGeom prst="rect">
            <a:avLst/>
          </a:prstGeom>
        </p:spPr>
      </p:pic>
      <p:sp>
        <p:nvSpPr>
          <p:cNvPr id="8" name="Rectangle 7">
            <a:extLst>
              <a:ext uri="{FF2B5EF4-FFF2-40B4-BE49-F238E27FC236}">
                <a16:creationId xmlns:a16="http://schemas.microsoft.com/office/drawing/2014/main" id="{215289EF-50EC-214D-B0C9-EC842A97899C}"/>
              </a:ext>
            </a:extLst>
          </p:cNvPr>
          <p:cNvSpPr/>
          <p:nvPr/>
        </p:nvSpPr>
        <p:spPr>
          <a:xfrm>
            <a:off x="779488" y="2985227"/>
            <a:ext cx="10747339" cy="2739211"/>
          </a:xfrm>
          <a:prstGeom prst="rect">
            <a:avLst/>
          </a:prstGeom>
        </p:spPr>
        <p:txBody>
          <a:bodyPr wrap="square">
            <a:spAutoFit/>
          </a:bodyPr>
          <a:lstStyle/>
          <a:p>
            <a:pPr>
              <a:buClr>
                <a:schemeClr val="tx1"/>
              </a:buClr>
              <a:buFont typeface="Wingdings" pitchFamily="2" charset="2"/>
              <a:buChar char="Ø"/>
            </a:pPr>
            <a:r>
              <a:rPr lang="en-US" sz="3200" dirty="0"/>
              <a:t> Join </a:t>
            </a:r>
            <a:r>
              <a:rPr lang="en-US" sz="2800" dirty="0"/>
              <a:t>Florida Legislative Tracking system</a:t>
            </a:r>
          </a:p>
          <a:p>
            <a:pPr>
              <a:buClr>
                <a:schemeClr val="tx1"/>
              </a:buClr>
              <a:buFont typeface="Wingdings" pitchFamily="2" charset="2"/>
              <a:buChar char="Ø"/>
            </a:pPr>
            <a:r>
              <a:rPr lang="en-US" sz="2800" dirty="0"/>
              <a:t> Visit www.myfloridahouse.gov </a:t>
            </a:r>
          </a:p>
          <a:p>
            <a:pPr>
              <a:buClr>
                <a:schemeClr val="tx1"/>
              </a:buClr>
              <a:buFont typeface="Wingdings" pitchFamily="2" charset="2"/>
              <a:buChar char="Ø"/>
            </a:pPr>
            <a:r>
              <a:rPr lang="en-US" sz="2800" dirty="0"/>
              <a:t> Join your professional organizations for legislative updates</a:t>
            </a:r>
          </a:p>
          <a:p>
            <a:pPr>
              <a:buClr>
                <a:schemeClr val="tx1"/>
              </a:buClr>
              <a:buFont typeface="Wingdings" pitchFamily="2" charset="2"/>
              <a:buChar char="Ø"/>
            </a:pPr>
            <a:r>
              <a:rPr lang="en-US" sz="2800" dirty="0"/>
              <a:t> Follow political buzz news services</a:t>
            </a:r>
          </a:p>
          <a:p>
            <a:pPr>
              <a:buClr>
                <a:schemeClr val="tx1"/>
              </a:buClr>
              <a:buFont typeface="Wingdings" pitchFamily="2" charset="2"/>
              <a:buChar char="Ø"/>
            </a:pPr>
            <a:r>
              <a:rPr lang="en-US" sz="2800" dirty="0"/>
              <a:t> Follow on social media – Twitter, FB, Instagram  </a:t>
            </a:r>
          </a:p>
          <a:p>
            <a:pPr>
              <a:buClr>
                <a:schemeClr val="tx1"/>
              </a:buClr>
              <a:buFont typeface="Wingdings" pitchFamily="2" charset="2"/>
              <a:buChar char="Ø"/>
            </a:pPr>
            <a:r>
              <a:rPr lang="en-US" sz="2800" dirty="0"/>
              <a:t> Visit and get to know your local legislators</a:t>
            </a:r>
          </a:p>
        </p:txBody>
      </p:sp>
    </p:spTree>
    <p:extLst>
      <p:ext uri="{BB962C8B-B14F-4D97-AF65-F5344CB8AC3E}">
        <p14:creationId xmlns:p14="http://schemas.microsoft.com/office/powerpoint/2010/main" val="239608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00270-D9B2-4ECE-98B7-E9DE135D5AFA}"/>
              </a:ext>
            </a:extLst>
          </p:cNvPr>
          <p:cNvSpPr>
            <a:spLocks noGrp="1"/>
          </p:cNvSpPr>
          <p:nvPr>
            <p:ph type="title"/>
          </p:nvPr>
        </p:nvSpPr>
        <p:spPr>
          <a:xfrm>
            <a:off x="838200" y="321319"/>
            <a:ext cx="10515600" cy="1325563"/>
          </a:xfrm>
        </p:spPr>
        <p:txBody>
          <a:bodyPr/>
          <a:lstStyle/>
          <a:p>
            <a:pPr algn="ctr"/>
            <a:r>
              <a:rPr lang="en-US" u="sng" dirty="0"/>
              <a:t>Know Your Opposition</a:t>
            </a:r>
            <a:br>
              <a:rPr lang="en-US" u="sng" dirty="0"/>
            </a:br>
            <a:r>
              <a:rPr lang="en-US" sz="3200" i="1" u="sng" dirty="0"/>
              <a:t>Voting Matters!</a:t>
            </a:r>
            <a:endParaRPr lang="en-US" i="1" u="sng" dirty="0"/>
          </a:p>
        </p:txBody>
      </p:sp>
      <p:sp>
        <p:nvSpPr>
          <p:cNvPr id="6" name="TextBox 5">
            <a:extLst>
              <a:ext uri="{FF2B5EF4-FFF2-40B4-BE49-F238E27FC236}">
                <a16:creationId xmlns:a16="http://schemas.microsoft.com/office/drawing/2014/main" id="{44A80D34-AB0E-4C57-9A5B-091D358F003B}"/>
              </a:ext>
            </a:extLst>
          </p:cNvPr>
          <p:cNvSpPr txBox="1"/>
          <p:nvPr/>
        </p:nvSpPr>
        <p:spPr>
          <a:xfrm>
            <a:off x="590307" y="2242406"/>
            <a:ext cx="9105159" cy="3508653"/>
          </a:xfrm>
          <a:prstGeom prst="rect">
            <a:avLst/>
          </a:prstGeom>
          <a:noFill/>
        </p:spPr>
        <p:txBody>
          <a:bodyPr wrap="square" numCol="2" rtlCol="0">
            <a:spAutoFit/>
          </a:bodyPr>
          <a:lstStyle/>
          <a:p>
            <a:r>
              <a:rPr lang="en-US" sz="2400" b="1" u="sng" dirty="0"/>
              <a:t>Senator Gayle Harrell  (R)        </a:t>
            </a:r>
          </a:p>
          <a:p>
            <a:r>
              <a:rPr lang="en-US" dirty="0"/>
              <a:t>Senate Health Policy Chair</a:t>
            </a:r>
          </a:p>
          <a:p>
            <a:endParaRPr lang="en-US" dirty="0"/>
          </a:p>
          <a:p>
            <a:r>
              <a:rPr lang="en-US" b="1" u="sng" dirty="0"/>
              <a:t>District  25 Office</a:t>
            </a:r>
          </a:p>
          <a:p>
            <a:r>
              <a:rPr lang="en-US" dirty="0"/>
              <a:t>215 SW Federal Highway</a:t>
            </a:r>
          </a:p>
          <a:p>
            <a:r>
              <a:rPr lang="en-US" dirty="0"/>
              <a:t>Suite 203</a:t>
            </a:r>
          </a:p>
          <a:p>
            <a:r>
              <a:rPr lang="en-US" dirty="0"/>
              <a:t>Stuart, FL 34994</a:t>
            </a:r>
          </a:p>
          <a:p>
            <a:r>
              <a:rPr lang="en-US" dirty="0"/>
              <a:t>(772) 221-4019</a:t>
            </a:r>
          </a:p>
          <a:p>
            <a:r>
              <a:rPr lang="en-US" dirty="0"/>
              <a:t>Senate VOIP: 42500</a:t>
            </a:r>
          </a:p>
          <a:p>
            <a:r>
              <a:rPr lang="en-US" dirty="0"/>
              <a:t>FAX (888) 263-7895</a:t>
            </a:r>
          </a:p>
          <a:p>
            <a:endParaRPr lang="en-US" dirty="0"/>
          </a:p>
          <a:p>
            <a:endParaRPr lang="en-US" dirty="0"/>
          </a:p>
          <a:p>
            <a:endParaRPr lang="en-US" dirty="0"/>
          </a:p>
          <a:p>
            <a:endParaRPr lang="en-US" dirty="0"/>
          </a:p>
          <a:p>
            <a:endParaRPr lang="en-US" dirty="0"/>
          </a:p>
          <a:p>
            <a:r>
              <a:rPr lang="en-US" b="1" u="sng" dirty="0"/>
              <a:t>Tallahassee Office</a:t>
            </a:r>
          </a:p>
          <a:p>
            <a:r>
              <a:rPr lang="en-US" dirty="0"/>
              <a:t>310 Senate Building</a:t>
            </a:r>
          </a:p>
          <a:p>
            <a:r>
              <a:rPr lang="en-US" dirty="0"/>
              <a:t>404 South Monroe Street</a:t>
            </a:r>
          </a:p>
          <a:p>
            <a:r>
              <a:rPr lang="en-US" dirty="0"/>
              <a:t>Tallahassee, FL 32399-1100</a:t>
            </a:r>
          </a:p>
          <a:p>
            <a:r>
              <a:rPr lang="en-US" dirty="0"/>
              <a:t>(850) 487-5025</a:t>
            </a:r>
          </a:p>
          <a:p>
            <a:r>
              <a:rPr lang="en-US" dirty="0"/>
              <a:t>Senate VOIP: 5025</a:t>
            </a:r>
          </a:p>
          <a:p>
            <a:endParaRPr lang="en-US" dirty="0"/>
          </a:p>
        </p:txBody>
      </p:sp>
      <p:pic>
        <p:nvPicPr>
          <p:cNvPr id="9" name="Picture 8">
            <a:extLst>
              <a:ext uri="{FF2B5EF4-FFF2-40B4-BE49-F238E27FC236}">
                <a16:creationId xmlns:a16="http://schemas.microsoft.com/office/drawing/2014/main" id="{E9FC5FF1-0104-4163-BFBB-F51880F0FF40}"/>
              </a:ext>
            </a:extLst>
          </p:cNvPr>
          <p:cNvPicPr>
            <a:picLocks noChangeAspect="1"/>
          </p:cNvPicPr>
          <p:nvPr/>
        </p:nvPicPr>
        <p:blipFill>
          <a:blip r:embed="rId3"/>
          <a:stretch>
            <a:fillRect/>
          </a:stretch>
        </p:blipFill>
        <p:spPr>
          <a:xfrm>
            <a:off x="9242926" y="2380377"/>
            <a:ext cx="2668608" cy="3232709"/>
          </a:xfrm>
          <a:prstGeom prst="rect">
            <a:avLst/>
          </a:prstGeom>
        </p:spPr>
      </p:pic>
      <p:sp>
        <p:nvSpPr>
          <p:cNvPr id="4" name="TextBox 3">
            <a:extLst>
              <a:ext uri="{FF2B5EF4-FFF2-40B4-BE49-F238E27FC236}">
                <a16:creationId xmlns:a16="http://schemas.microsoft.com/office/drawing/2014/main" id="{69C5B716-2947-4128-829C-93B9DA0F4034}"/>
              </a:ext>
            </a:extLst>
          </p:cNvPr>
          <p:cNvSpPr txBox="1"/>
          <p:nvPr/>
        </p:nvSpPr>
        <p:spPr>
          <a:xfrm>
            <a:off x="0" y="5751059"/>
            <a:ext cx="8912507" cy="400110"/>
          </a:xfrm>
          <a:prstGeom prst="rect">
            <a:avLst/>
          </a:prstGeom>
          <a:noFill/>
        </p:spPr>
        <p:txBody>
          <a:bodyPr wrap="square" rtlCol="0">
            <a:spAutoFit/>
          </a:bodyPr>
          <a:lstStyle/>
          <a:p>
            <a:pPr algn="ctr"/>
            <a:r>
              <a:rPr lang="en-US" dirty="0"/>
              <a:t>Her Democratic opponents are </a:t>
            </a:r>
            <a:r>
              <a:rPr lang="en-US" sz="2000" b="1" dirty="0"/>
              <a:t>Reinaldo Diaz </a:t>
            </a:r>
            <a:r>
              <a:rPr lang="en-US" dirty="0"/>
              <a:t>and </a:t>
            </a:r>
            <a:r>
              <a:rPr lang="en-US" sz="2000" b="1" dirty="0"/>
              <a:t>Corinna Robinson</a:t>
            </a:r>
            <a:endParaRPr lang="en-US" b="1" dirty="0"/>
          </a:p>
        </p:txBody>
      </p:sp>
      <p:pic>
        <p:nvPicPr>
          <p:cNvPr id="7" name="Picture 6">
            <a:extLst>
              <a:ext uri="{FF2B5EF4-FFF2-40B4-BE49-F238E27FC236}">
                <a16:creationId xmlns:a16="http://schemas.microsoft.com/office/drawing/2014/main" id="{87E44F5C-A1FE-4C49-81EC-2DF5D266F1D1}"/>
              </a:ext>
            </a:extLst>
          </p:cNvPr>
          <p:cNvPicPr>
            <a:picLocks noChangeAspect="1"/>
          </p:cNvPicPr>
          <p:nvPr/>
        </p:nvPicPr>
        <p:blipFill>
          <a:blip r:embed="rId4"/>
          <a:stretch>
            <a:fillRect/>
          </a:stretch>
        </p:blipFill>
        <p:spPr>
          <a:xfrm>
            <a:off x="222852" y="220126"/>
            <a:ext cx="1107524" cy="1559845"/>
          </a:xfrm>
          <a:prstGeom prst="roundRect">
            <a:avLst>
              <a:gd name="adj" fmla="val 3876"/>
            </a:avLst>
          </a:prstGeom>
          <a:ln>
            <a:solidFill>
              <a:schemeClr val="accent1"/>
            </a:solidFill>
          </a:ln>
          <a:effectLst/>
        </p:spPr>
      </p:pic>
      <p:sp>
        <p:nvSpPr>
          <p:cNvPr id="3" name="TextBox 2">
            <a:extLst>
              <a:ext uri="{FF2B5EF4-FFF2-40B4-BE49-F238E27FC236}">
                <a16:creationId xmlns:a16="http://schemas.microsoft.com/office/drawing/2014/main" id="{E0BC6275-65B3-BB46-BBB5-7A5728BE7E2A}"/>
              </a:ext>
            </a:extLst>
          </p:cNvPr>
          <p:cNvSpPr txBox="1"/>
          <p:nvPr/>
        </p:nvSpPr>
        <p:spPr>
          <a:xfrm>
            <a:off x="9944031" y="5613086"/>
            <a:ext cx="1618937" cy="923330"/>
          </a:xfrm>
          <a:prstGeom prst="rect">
            <a:avLst/>
          </a:prstGeom>
          <a:noFill/>
        </p:spPr>
        <p:txBody>
          <a:bodyPr wrap="square" rtlCol="0">
            <a:spAutoFit/>
          </a:bodyPr>
          <a:lstStyle/>
          <a:p>
            <a:r>
              <a:rPr lang="en-US" dirty="0"/>
              <a:t>Incumbent</a:t>
            </a:r>
            <a:br>
              <a:rPr lang="en-US" dirty="0"/>
            </a:br>
            <a:r>
              <a:rPr lang="en-US" dirty="0"/>
              <a:t>Preceded by Negron</a:t>
            </a:r>
          </a:p>
        </p:txBody>
      </p:sp>
    </p:spTree>
    <p:extLst>
      <p:ext uri="{BB962C8B-B14F-4D97-AF65-F5344CB8AC3E}">
        <p14:creationId xmlns:p14="http://schemas.microsoft.com/office/powerpoint/2010/main" val="785817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6154D-DBEB-E74B-BEAD-12796E227792}"/>
              </a:ext>
            </a:extLst>
          </p:cNvPr>
          <p:cNvSpPr>
            <a:spLocks noGrp="1"/>
          </p:cNvSpPr>
          <p:nvPr>
            <p:ph type="title"/>
          </p:nvPr>
        </p:nvSpPr>
        <p:spPr>
          <a:xfrm>
            <a:off x="2366006" y="616172"/>
            <a:ext cx="7215192" cy="761416"/>
          </a:xfrm>
        </p:spPr>
        <p:txBody>
          <a:bodyPr anchor="t">
            <a:noAutofit/>
          </a:bodyPr>
          <a:lstStyle/>
          <a:p>
            <a:pPr algn="ctr"/>
            <a:r>
              <a:rPr lang="en-US" u="sng" dirty="0"/>
              <a:t>ARE REGISTERED TO VOTE?  </a:t>
            </a:r>
            <a:br>
              <a:rPr lang="en-US" u="sng" dirty="0"/>
            </a:br>
            <a:endParaRPr lang="en-US" u="sng" dirty="0"/>
          </a:p>
        </p:txBody>
      </p:sp>
      <p:pic>
        <p:nvPicPr>
          <p:cNvPr id="4" name="Content Placeholder 3">
            <a:extLst>
              <a:ext uri="{FF2B5EF4-FFF2-40B4-BE49-F238E27FC236}">
                <a16:creationId xmlns:a16="http://schemas.microsoft.com/office/drawing/2014/main" id="{A8935034-7988-394C-9E26-AA09A27A905C}"/>
              </a:ext>
            </a:extLst>
          </p:cNvPr>
          <p:cNvPicPr>
            <a:picLocks noGrp="1" noChangeAspect="1"/>
          </p:cNvPicPr>
          <p:nvPr>
            <p:ph idx="1"/>
          </p:nvPr>
        </p:nvPicPr>
        <p:blipFill>
          <a:blip r:embed="rId3"/>
          <a:stretch>
            <a:fillRect/>
          </a:stretch>
        </p:blipFill>
        <p:spPr>
          <a:xfrm>
            <a:off x="593250" y="2280012"/>
            <a:ext cx="5054703" cy="3108960"/>
          </a:xfrm>
          <a:prstGeom prst="rect">
            <a:avLst/>
          </a:prstGeom>
        </p:spPr>
      </p:pic>
      <p:pic>
        <p:nvPicPr>
          <p:cNvPr id="5" name="Picture 4">
            <a:extLst>
              <a:ext uri="{FF2B5EF4-FFF2-40B4-BE49-F238E27FC236}">
                <a16:creationId xmlns:a16="http://schemas.microsoft.com/office/drawing/2014/main" id="{0B321E3E-D337-2D43-838E-CAB70934625C}"/>
              </a:ext>
            </a:extLst>
          </p:cNvPr>
          <p:cNvPicPr>
            <a:picLocks noChangeAspect="1"/>
          </p:cNvPicPr>
          <p:nvPr/>
        </p:nvPicPr>
        <p:blipFill>
          <a:blip r:embed="rId4"/>
          <a:stretch>
            <a:fillRect/>
          </a:stretch>
        </p:blipFill>
        <p:spPr>
          <a:xfrm>
            <a:off x="6395381" y="2280012"/>
            <a:ext cx="5054703" cy="3108960"/>
          </a:xfrm>
          <a:prstGeom prst="rect">
            <a:avLst/>
          </a:prstGeom>
        </p:spPr>
      </p:pic>
      <p:sp>
        <p:nvSpPr>
          <p:cNvPr id="6" name="Rectangle 5">
            <a:extLst>
              <a:ext uri="{FF2B5EF4-FFF2-40B4-BE49-F238E27FC236}">
                <a16:creationId xmlns:a16="http://schemas.microsoft.com/office/drawing/2014/main" id="{4C345DC9-B07B-6544-AA11-3D03DCCABA56}"/>
              </a:ext>
            </a:extLst>
          </p:cNvPr>
          <p:cNvSpPr/>
          <p:nvPr/>
        </p:nvSpPr>
        <p:spPr>
          <a:xfrm>
            <a:off x="3930214" y="5683622"/>
            <a:ext cx="4930334" cy="954107"/>
          </a:xfrm>
          <a:prstGeom prst="rect">
            <a:avLst/>
          </a:prstGeom>
        </p:spPr>
        <p:txBody>
          <a:bodyPr wrap="square">
            <a:spAutoFit/>
          </a:bodyPr>
          <a:lstStyle/>
          <a:p>
            <a:pPr algn="ctr"/>
            <a:r>
              <a:rPr lang="en-US" sz="2800" dirty="0"/>
              <a:t>ARE YOU A SUPER VOTER?</a:t>
            </a:r>
          </a:p>
          <a:p>
            <a:pPr algn="ctr"/>
            <a:r>
              <a:rPr lang="en-US" sz="2800" dirty="0"/>
              <a:t> PLAN TO MAIL-IN BALLOT </a:t>
            </a:r>
          </a:p>
        </p:txBody>
      </p:sp>
      <p:pic>
        <p:nvPicPr>
          <p:cNvPr id="7" name="Picture 6">
            <a:extLst>
              <a:ext uri="{FF2B5EF4-FFF2-40B4-BE49-F238E27FC236}">
                <a16:creationId xmlns:a16="http://schemas.microsoft.com/office/drawing/2014/main" id="{6F94AA7D-CA1A-F441-A55E-B720110EA3E7}"/>
              </a:ext>
            </a:extLst>
          </p:cNvPr>
          <p:cNvPicPr>
            <a:picLocks noChangeAspect="1"/>
          </p:cNvPicPr>
          <p:nvPr/>
        </p:nvPicPr>
        <p:blipFill>
          <a:blip r:embed="rId5"/>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861588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1" name="Rectangle 10">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50631" y="1050634"/>
            <a:ext cx="6857997" cy="4756735"/>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695647" y="2742712"/>
            <a:ext cx="3365439" cy="2329283"/>
          </a:xfrm>
        </p:spPr>
        <p:txBody>
          <a:bodyPr vert="horz" lIns="91440" tIns="45720" rIns="91440" bIns="45720" rtlCol="0" anchor="t">
            <a:normAutofit/>
          </a:bodyPr>
          <a:lstStyle/>
          <a:p>
            <a:pPr algn="ctr"/>
            <a:r>
              <a:rPr lang="en-US" sz="4400" dirty="0"/>
              <a:t>2020-2021 Legislative Strategy</a:t>
            </a:r>
          </a:p>
        </p:txBody>
      </p:sp>
      <p:graphicFrame>
        <p:nvGraphicFramePr>
          <p:cNvPr id="5" name="Content Placeholder 2">
            <a:extLst>
              <a:ext uri="{FF2B5EF4-FFF2-40B4-BE49-F238E27FC236}">
                <a16:creationId xmlns:a16="http://schemas.microsoft.com/office/drawing/2014/main" id="{61636B32-B423-4EA6-AB09-1E4B3CEBB7DA}"/>
              </a:ext>
            </a:extLst>
          </p:cNvPr>
          <p:cNvGraphicFramePr>
            <a:graphicFrameLocks noGrp="1"/>
          </p:cNvGraphicFramePr>
          <p:nvPr>
            <p:ph idx="4294967295"/>
            <p:extLst>
              <p:ext uri="{D42A27DB-BD31-4B8C-83A1-F6EECF244321}">
                <p14:modId xmlns:p14="http://schemas.microsoft.com/office/powerpoint/2010/main" val="874955692"/>
              </p:ext>
            </p:extLst>
          </p:nvPr>
        </p:nvGraphicFramePr>
        <p:xfrm>
          <a:off x="5161935" y="442453"/>
          <a:ext cx="6813755" cy="6076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16E276EF-26A0-014F-8862-3A8EE01E086C}"/>
              </a:ext>
            </a:extLst>
          </p:cNvPr>
          <p:cNvPicPr>
            <a:picLocks noChangeAspect="1"/>
          </p:cNvPicPr>
          <p:nvPr/>
        </p:nvPicPr>
        <p:blipFill>
          <a:blip r:embed="rId8"/>
          <a:stretch>
            <a:fillRect/>
          </a:stretch>
        </p:blipFill>
        <p:spPr>
          <a:xfrm>
            <a:off x="1824604" y="1182867"/>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652450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1" name="Rectangle 10">
            <a:extLst>
              <a:ext uri="{FF2B5EF4-FFF2-40B4-BE49-F238E27FC236}">
                <a16:creationId xmlns:a16="http://schemas.microsoft.com/office/drawing/2014/main" id="{A3322B77-FA16-4D4E-BAA6-811C61DB3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CA6EF34F-3BAD-4CD8-B05E-03BA773AE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50631" y="1050634"/>
            <a:ext cx="6857997" cy="4756735"/>
          </a:xfrm>
          <a:custGeom>
            <a:avLst/>
            <a:gdLst>
              <a:gd name="connsiteX0" fmla="*/ 6857997 w 6857997"/>
              <a:gd name="connsiteY0" fmla="*/ 0 h 4756735"/>
              <a:gd name="connsiteX1" fmla="*/ 6857997 w 6857997"/>
              <a:gd name="connsiteY1" fmla="*/ 4458285 h 4756735"/>
              <a:gd name="connsiteX2" fmla="*/ 4861980 w 6857997"/>
              <a:gd name="connsiteY2" fmla="*/ 4458285 h 4756735"/>
              <a:gd name="connsiteX3" fmla="*/ 4480980 w 6857997"/>
              <a:gd name="connsiteY3" fmla="*/ 4744036 h 4756735"/>
              <a:gd name="connsiteX4" fmla="*/ 4472514 w 6857997"/>
              <a:gd name="connsiteY4" fmla="*/ 4747210 h 4756735"/>
              <a:gd name="connsiteX5" fmla="*/ 4459814 w 6857997"/>
              <a:gd name="connsiteY5" fmla="*/ 4751973 h 4756735"/>
              <a:gd name="connsiteX6" fmla="*/ 4447114 w 6857997"/>
              <a:gd name="connsiteY6" fmla="*/ 4756735 h 4756735"/>
              <a:gd name="connsiteX7" fmla="*/ 4436530 w 6857997"/>
              <a:gd name="connsiteY7" fmla="*/ 4756735 h 4756735"/>
              <a:gd name="connsiteX8" fmla="*/ 4423830 w 6857997"/>
              <a:gd name="connsiteY8" fmla="*/ 4756735 h 4756735"/>
              <a:gd name="connsiteX9" fmla="*/ 4413247 w 6857997"/>
              <a:gd name="connsiteY9" fmla="*/ 4751973 h 4756735"/>
              <a:gd name="connsiteX10" fmla="*/ 4400547 w 6857997"/>
              <a:gd name="connsiteY10" fmla="*/ 4747210 h 4756735"/>
              <a:gd name="connsiteX11" fmla="*/ 4392080 w 6857997"/>
              <a:gd name="connsiteY11" fmla="*/ 4744036 h 4756735"/>
              <a:gd name="connsiteX12" fmla="*/ 4011080 w 6857997"/>
              <a:gd name="connsiteY12" fmla="*/ 4458285 h 4756735"/>
              <a:gd name="connsiteX13" fmla="*/ 0 w 6857997"/>
              <a:gd name="connsiteY13" fmla="*/ 4458285 h 4756735"/>
              <a:gd name="connsiteX14" fmla="*/ 1 w 6857997"/>
              <a:gd name="connsiteY14" fmla="*/ 0 h 47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997" h="4756735">
                <a:moveTo>
                  <a:pt x="6857997" y="0"/>
                </a:moveTo>
                <a:lnTo>
                  <a:pt x="6857997" y="4458285"/>
                </a:lnTo>
                <a:lnTo>
                  <a:pt x="4861980" y="4458285"/>
                </a:lnTo>
                <a:lnTo>
                  <a:pt x="4480980" y="4744036"/>
                </a:lnTo>
                <a:lnTo>
                  <a:pt x="4472514" y="4747210"/>
                </a:lnTo>
                <a:lnTo>
                  <a:pt x="4459814" y="4751973"/>
                </a:lnTo>
                <a:lnTo>
                  <a:pt x="4447114" y="4756735"/>
                </a:lnTo>
                <a:lnTo>
                  <a:pt x="4436530" y="4756735"/>
                </a:lnTo>
                <a:lnTo>
                  <a:pt x="4423830" y="4756735"/>
                </a:lnTo>
                <a:lnTo>
                  <a:pt x="4413247" y="4751973"/>
                </a:lnTo>
                <a:lnTo>
                  <a:pt x="4400547" y="4747210"/>
                </a:lnTo>
                <a:lnTo>
                  <a:pt x="4392080" y="4744036"/>
                </a:lnTo>
                <a:lnTo>
                  <a:pt x="4011080" y="4458285"/>
                </a:lnTo>
                <a:lnTo>
                  <a:pt x="0" y="4458285"/>
                </a:lnTo>
                <a:lnTo>
                  <a:pt x="1" y="0"/>
                </a:lnTo>
                <a:close/>
              </a:path>
            </a:pathLst>
          </a:custGeom>
          <a:solidFill>
            <a:schemeClr val="accent1"/>
          </a:solidFill>
          <a:ln>
            <a:headEnd/>
            <a:tailEnd/>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641753" y="2573882"/>
            <a:ext cx="3365439" cy="2329283"/>
          </a:xfrm>
        </p:spPr>
        <p:txBody>
          <a:bodyPr vert="horz" lIns="91440" tIns="45720" rIns="91440" bIns="45720" rtlCol="0" anchor="t">
            <a:normAutofit fontScale="90000"/>
          </a:bodyPr>
          <a:lstStyle/>
          <a:p>
            <a:pPr algn="ctr"/>
            <a:r>
              <a:rPr lang="en-US" sz="4400" dirty="0"/>
              <a:t>COVID-19 and the APRN</a:t>
            </a:r>
            <a:br>
              <a:rPr lang="en-US" sz="4400" dirty="0"/>
            </a:br>
            <a:r>
              <a:rPr lang="en-US" sz="4400" dirty="0"/>
              <a:t>ROLE</a:t>
            </a:r>
          </a:p>
        </p:txBody>
      </p:sp>
      <p:sp>
        <p:nvSpPr>
          <p:cNvPr id="3" name="TextBox 2">
            <a:extLst>
              <a:ext uri="{FF2B5EF4-FFF2-40B4-BE49-F238E27FC236}">
                <a16:creationId xmlns:a16="http://schemas.microsoft.com/office/drawing/2014/main" id="{26C0AB88-4E3E-48DB-9277-13450D4B7B53}"/>
              </a:ext>
            </a:extLst>
          </p:cNvPr>
          <p:cNvSpPr txBox="1"/>
          <p:nvPr/>
        </p:nvSpPr>
        <p:spPr>
          <a:xfrm>
            <a:off x="4886650" y="0"/>
            <a:ext cx="7175435" cy="6278642"/>
          </a:xfrm>
          <a:prstGeom prst="rect">
            <a:avLst/>
          </a:prstGeom>
          <a:noFill/>
        </p:spPr>
        <p:txBody>
          <a:bodyPr wrap="square" rtlCol="0">
            <a:spAutoFit/>
          </a:bodyPr>
          <a:lstStyle/>
          <a:p>
            <a:endParaRPr lang="en-US" dirty="0"/>
          </a:p>
          <a:p>
            <a:endParaRPr lang="en-US" dirty="0"/>
          </a:p>
          <a:p>
            <a:r>
              <a:rPr lang="en-US" sz="2400" b="1" dirty="0"/>
              <a:t>The NP: </a:t>
            </a:r>
            <a:r>
              <a:rPr lang="en-US" dirty="0"/>
              <a:t>Providing urgent care, critical care, primary care, specialty care, administrative oversight, and education in person and via remotely via telemedicine. Some furloughed, some moved to high risk areas, most went Tele-Health</a:t>
            </a:r>
          </a:p>
          <a:p>
            <a:endParaRPr lang="en-US" dirty="0"/>
          </a:p>
          <a:p>
            <a:r>
              <a:rPr lang="en-US" sz="2400" b="1" dirty="0"/>
              <a:t>The CNS:</a:t>
            </a:r>
            <a:r>
              <a:rPr lang="en-US" dirty="0"/>
              <a:t> </a:t>
            </a:r>
            <a:r>
              <a:rPr lang="en-US" dirty="0">
                <a:solidFill>
                  <a:prstClr val="white"/>
                </a:solidFill>
              </a:rPr>
              <a:t>Uniquely trained to optimize outcomes for COVID-19 disease management, health promotion, illness risk prevention, and best practices for complex cases. Hospital based care.</a:t>
            </a:r>
            <a:endParaRPr lang="en-US" dirty="0"/>
          </a:p>
          <a:p>
            <a:endParaRPr lang="en-US" dirty="0"/>
          </a:p>
          <a:p>
            <a:r>
              <a:rPr lang="en-US" sz="2400" b="1" dirty="0"/>
              <a:t>The CRNA: </a:t>
            </a:r>
            <a:r>
              <a:rPr lang="en-US" dirty="0"/>
              <a:t>Caring for both the most acutely ill patients requiring intubation while in both inpatient and outpatient roles, they are one of the most at risk groups of providers nationwide. Worked ICUs when elective surgery cancelled.</a:t>
            </a:r>
          </a:p>
          <a:p>
            <a:endParaRPr lang="en-US" dirty="0"/>
          </a:p>
          <a:p>
            <a:r>
              <a:rPr lang="en-US" sz="2400" b="1" dirty="0"/>
              <a:t>The CNM: </a:t>
            </a:r>
            <a:r>
              <a:rPr lang="en-US" dirty="0"/>
              <a:t>Providing multi-faceted care for the pre-natal, delivery, and postpartum stages in a dangerous time of uncertainty where resources have been scarce and stress unyielding. High risk group and long exposure time to Covid</a:t>
            </a:r>
          </a:p>
        </p:txBody>
      </p:sp>
      <p:pic>
        <p:nvPicPr>
          <p:cNvPr id="7" name="Picture 6">
            <a:extLst>
              <a:ext uri="{FF2B5EF4-FFF2-40B4-BE49-F238E27FC236}">
                <a16:creationId xmlns:a16="http://schemas.microsoft.com/office/drawing/2014/main" id="{0D99BE9C-5BC9-E34B-8DC3-1A92ACF5EABC}"/>
              </a:ext>
            </a:extLst>
          </p:cNvPr>
          <p:cNvPicPr>
            <a:picLocks noChangeAspect="1"/>
          </p:cNvPicPr>
          <p:nvPr/>
        </p:nvPicPr>
        <p:blipFill>
          <a:blip r:embed="rId3"/>
          <a:stretch>
            <a:fillRect/>
          </a:stretch>
        </p:blipFill>
        <p:spPr>
          <a:xfrm>
            <a:off x="1770710" y="823638"/>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883009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9ABB-C7EF-43A8-B454-04BF2470A67C}"/>
              </a:ext>
            </a:extLst>
          </p:cNvPr>
          <p:cNvSpPr>
            <a:spLocks noGrp="1"/>
          </p:cNvSpPr>
          <p:nvPr>
            <p:ph type="title"/>
          </p:nvPr>
        </p:nvSpPr>
        <p:spPr/>
        <p:txBody>
          <a:bodyPr/>
          <a:lstStyle/>
          <a:p>
            <a:pPr algn="ctr"/>
            <a:r>
              <a:rPr lang="en-US" dirty="0"/>
              <a:t>How do we move forward?</a:t>
            </a:r>
          </a:p>
        </p:txBody>
      </p:sp>
      <p:pic>
        <p:nvPicPr>
          <p:cNvPr id="4" name="Content Placeholder 3">
            <a:extLst>
              <a:ext uri="{FF2B5EF4-FFF2-40B4-BE49-F238E27FC236}">
                <a16:creationId xmlns:a16="http://schemas.microsoft.com/office/drawing/2014/main" id="{06160183-8B14-4D38-AA79-554639FC29ED}"/>
              </a:ext>
            </a:extLst>
          </p:cNvPr>
          <p:cNvPicPr>
            <a:picLocks noGrp="1" noChangeAspect="1"/>
          </p:cNvPicPr>
          <p:nvPr>
            <p:ph idx="1"/>
          </p:nvPr>
        </p:nvPicPr>
        <p:blipFill>
          <a:blip r:embed="rId3"/>
          <a:stretch>
            <a:fillRect/>
          </a:stretch>
        </p:blipFill>
        <p:spPr>
          <a:xfrm>
            <a:off x="7288548" y="2222500"/>
            <a:ext cx="4635136" cy="3636963"/>
          </a:xfrm>
          <a:prstGeom prst="rect">
            <a:avLst/>
          </a:prstGeom>
        </p:spPr>
      </p:pic>
      <p:pic>
        <p:nvPicPr>
          <p:cNvPr id="5" name="Picture 4">
            <a:extLst>
              <a:ext uri="{FF2B5EF4-FFF2-40B4-BE49-F238E27FC236}">
                <a16:creationId xmlns:a16="http://schemas.microsoft.com/office/drawing/2014/main" id="{803A92A5-A5EA-4C48-9D79-2022BE35E452}"/>
              </a:ext>
            </a:extLst>
          </p:cNvPr>
          <p:cNvPicPr>
            <a:picLocks noChangeAspect="1"/>
          </p:cNvPicPr>
          <p:nvPr/>
        </p:nvPicPr>
        <p:blipFill>
          <a:blip r:embed="rId4"/>
          <a:stretch>
            <a:fillRect/>
          </a:stretch>
        </p:blipFill>
        <p:spPr>
          <a:xfrm>
            <a:off x="1668348" y="2222500"/>
            <a:ext cx="5413184" cy="3635375"/>
          </a:xfrm>
          <a:prstGeom prst="rect">
            <a:avLst/>
          </a:prstGeom>
        </p:spPr>
      </p:pic>
      <p:pic>
        <p:nvPicPr>
          <p:cNvPr id="7" name="Picture 6">
            <a:extLst>
              <a:ext uri="{FF2B5EF4-FFF2-40B4-BE49-F238E27FC236}">
                <a16:creationId xmlns:a16="http://schemas.microsoft.com/office/drawing/2014/main" id="{838D989A-5912-174E-AFE4-8A682A6973F0}"/>
              </a:ext>
            </a:extLst>
          </p:cNvPr>
          <p:cNvPicPr>
            <a:picLocks noChangeAspect="1"/>
          </p:cNvPicPr>
          <p:nvPr/>
        </p:nvPicPr>
        <p:blipFill>
          <a:blip r:embed="rId5"/>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242283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51515" y="1734857"/>
            <a:ext cx="3765483" cy="3388287"/>
          </a:xfrm>
        </p:spPr>
        <p:txBody>
          <a:bodyPr anchor="ctr">
            <a:normAutofit/>
          </a:bodyPr>
          <a:lstStyle/>
          <a:p>
            <a:pPr algn="ctr"/>
            <a:r>
              <a:rPr lang="en-US" dirty="0"/>
              <a:t>August is APRN Advocacy Month </a:t>
            </a:r>
          </a:p>
        </p:txBody>
      </p:sp>
      <p:sp>
        <p:nvSpPr>
          <p:cNvPr id="3" name="Content Placeholder 2"/>
          <p:cNvSpPr>
            <a:spLocks noGrp="1"/>
          </p:cNvSpPr>
          <p:nvPr>
            <p:ph idx="1"/>
          </p:nvPr>
        </p:nvSpPr>
        <p:spPr>
          <a:xfrm>
            <a:off x="5556552" y="180753"/>
            <a:ext cx="6635447" cy="6426524"/>
          </a:xfrm>
          <a:effectLst/>
        </p:spPr>
        <p:txBody>
          <a:bodyPr anchor="t">
            <a:normAutofit/>
          </a:bodyPr>
          <a:lstStyle/>
          <a:p>
            <a:pPr marL="0" indent="0">
              <a:buNone/>
            </a:pPr>
            <a:r>
              <a:rPr lang="en-US" sz="2400" dirty="0"/>
              <a:t>WHAT IS IT? AND WHY?</a:t>
            </a:r>
          </a:p>
          <a:p>
            <a:pPr marL="0" indent="0">
              <a:buNone/>
            </a:pPr>
            <a:endParaRPr lang="en-US" dirty="0"/>
          </a:p>
          <a:p>
            <a:r>
              <a:rPr lang="en-US" dirty="0"/>
              <a:t>The Florida Coalition of Advanced Practice Nurses has declared August as APRN Advocacy Month. </a:t>
            </a:r>
          </a:p>
          <a:p>
            <a:endParaRPr lang="en-US" dirty="0"/>
          </a:p>
          <a:p>
            <a:r>
              <a:rPr lang="en-US" dirty="0"/>
              <a:t>This is an effort to get all APRNs/APRN Organizations prepared to meet with as their  legislators  (House and Senate) during the month of August to educate them on the benefits of autonomous APRN practice. </a:t>
            </a:r>
          </a:p>
          <a:p>
            <a:endParaRPr lang="en-US" dirty="0"/>
          </a:p>
          <a:p>
            <a:r>
              <a:rPr lang="en-US" dirty="0"/>
              <a:t>Weekly educational topics will prepare attendees for the upcoming legislative session and increase the confidence of those making visits to legislators.</a:t>
            </a:r>
          </a:p>
          <a:p>
            <a:endParaRPr lang="en-US" dirty="0"/>
          </a:p>
          <a:p>
            <a:r>
              <a:rPr lang="en-US" dirty="0"/>
              <a:t>Educating lawmakers will help with their understanding of APRN issues and get them up to speed ahead of the legislative Session starting.</a:t>
            </a:r>
          </a:p>
        </p:txBody>
      </p:sp>
      <p:pic>
        <p:nvPicPr>
          <p:cNvPr id="4" name="Picture 3">
            <a:extLst>
              <a:ext uri="{FF2B5EF4-FFF2-40B4-BE49-F238E27FC236}">
                <a16:creationId xmlns:a16="http://schemas.microsoft.com/office/drawing/2014/main" id="{033C9678-BC1A-4D8D-8F10-055C270C2A93}"/>
              </a:ext>
            </a:extLst>
          </p:cNvPr>
          <p:cNvPicPr>
            <a:picLocks noChangeAspect="1"/>
          </p:cNvPicPr>
          <p:nvPr/>
        </p:nvPicPr>
        <p:blipFill>
          <a:blip r:embed="rId3">
            <a:alphaModFix amt="50000"/>
          </a:blip>
          <a:stretch>
            <a:fillRect/>
          </a:stretch>
        </p:blipFill>
        <p:spPr>
          <a:xfrm>
            <a:off x="1721902" y="814213"/>
            <a:ext cx="1224707" cy="1336876"/>
          </a:xfrm>
          <a:prstGeom prst="rect">
            <a:avLst/>
          </a:prstGeom>
        </p:spPr>
      </p:pic>
    </p:spTree>
    <p:extLst>
      <p:ext uri="{BB962C8B-B14F-4D97-AF65-F5344CB8AC3E}">
        <p14:creationId xmlns:p14="http://schemas.microsoft.com/office/powerpoint/2010/main" val="3177568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51515" y="1734857"/>
            <a:ext cx="3765483" cy="3388287"/>
          </a:xfrm>
        </p:spPr>
        <p:txBody>
          <a:bodyPr anchor="ctr">
            <a:normAutofit/>
          </a:bodyPr>
          <a:lstStyle/>
          <a:p>
            <a:pPr algn="ctr"/>
            <a:r>
              <a:rPr lang="en-US" dirty="0"/>
              <a:t>What Next?</a:t>
            </a:r>
          </a:p>
        </p:txBody>
      </p:sp>
      <p:sp>
        <p:nvSpPr>
          <p:cNvPr id="3" name="Content Placeholder 2"/>
          <p:cNvSpPr>
            <a:spLocks noGrp="1"/>
          </p:cNvSpPr>
          <p:nvPr>
            <p:ph idx="1"/>
          </p:nvPr>
        </p:nvSpPr>
        <p:spPr>
          <a:xfrm>
            <a:off x="5597207" y="180752"/>
            <a:ext cx="6594793" cy="6677247"/>
          </a:xfrm>
          <a:effectLst/>
        </p:spPr>
        <p:txBody>
          <a:bodyPr>
            <a:normAutofit/>
          </a:bodyPr>
          <a:lstStyle/>
          <a:p>
            <a:r>
              <a:rPr lang="en-US" dirty="0"/>
              <a:t>The Florida Coalition of APNs and your State Association can provide you with education and handout(s) for your appointment visits.</a:t>
            </a:r>
          </a:p>
          <a:p>
            <a:endParaRPr lang="en-US" dirty="0"/>
          </a:p>
          <a:p>
            <a:r>
              <a:rPr lang="en-US" dirty="0"/>
              <a:t>Please plan on attending our Part 2 Webinar on Tuesday, July 30</a:t>
            </a:r>
            <a:r>
              <a:rPr lang="en-US" baseline="30000" dirty="0"/>
              <a:t>th</a:t>
            </a:r>
            <a:r>
              <a:rPr lang="en-US" dirty="0"/>
              <a:t> at 7:30pm.</a:t>
            </a:r>
          </a:p>
          <a:p>
            <a:endParaRPr lang="en-US" dirty="0"/>
          </a:p>
          <a:p>
            <a:r>
              <a:rPr lang="en-US" dirty="0"/>
              <a:t>This Part 2 webinar will cover the following topics:  </a:t>
            </a:r>
          </a:p>
          <a:p>
            <a:pPr marL="0" indent="0">
              <a:buNone/>
            </a:pPr>
            <a:r>
              <a:rPr lang="en-US" dirty="0"/>
              <a:t>	1. How to Talk with Your Legislator about APRN 				Autonomous Practice, </a:t>
            </a:r>
          </a:p>
          <a:p>
            <a:pPr marL="0" indent="0">
              <a:buNone/>
            </a:pPr>
            <a:r>
              <a:rPr lang="en-US" dirty="0"/>
              <a:t>	2. Legislative Talking Points, </a:t>
            </a:r>
          </a:p>
          <a:p>
            <a:pPr marL="0" indent="0">
              <a:buNone/>
            </a:pPr>
            <a:r>
              <a:rPr lang="en-US" dirty="0"/>
              <a:t>	3. Legislative Appointment Scheduling, and </a:t>
            </a:r>
          </a:p>
          <a:p>
            <a:pPr marL="0" indent="0">
              <a:buNone/>
            </a:pPr>
            <a:r>
              <a:rPr lang="en-US" dirty="0"/>
              <a:t>	4. Execution of Strategy</a:t>
            </a:r>
          </a:p>
          <a:p>
            <a:endParaRPr lang="en-US" dirty="0"/>
          </a:p>
          <a:p>
            <a:r>
              <a:rPr lang="en-US" dirty="0"/>
              <a:t>We will also cover 4 themes during August APRN Advocacy Month through social media and other communication forums to help highlight APRN Autonomous Practice. </a:t>
            </a:r>
          </a:p>
        </p:txBody>
      </p:sp>
      <p:pic>
        <p:nvPicPr>
          <p:cNvPr id="4" name="Picture 3">
            <a:extLst>
              <a:ext uri="{FF2B5EF4-FFF2-40B4-BE49-F238E27FC236}">
                <a16:creationId xmlns:a16="http://schemas.microsoft.com/office/drawing/2014/main" id="{033C9678-BC1A-4D8D-8F10-055C270C2A93}"/>
              </a:ext>
            </a:extLst>
          </p:cNvPr>
          <p:cNvPicPr>
            <a:picLocks noChangeAspect="1"/>
          </p:cNvPicPr>
          <p:nvPr/>
        </p:nvPicPr>
        <p:blipFill>
          <a:blip r:embed="rId2">
            <a:alphaModFix amt="50000"/>
          </a:blip>
          <a:stretch>
            <a:fillRect/>
          </a:stretch>
        </p:blipFill>
        <p:spPr>
          <a:xfrm>
            <a:off x="1721902" y="1734856"/>
            <a:ext cx="1224707" cy="1336876"/>
          </a:xfrm>
          <a:prstGeom prst="rect">
            <a:avLst/>
          </a:prstGeom>
        </p:spPr>
      </p:pic>
    </p:spTree>
    <p:extLst>
      <p:ext uri="{BB962C8B-B14F-4D97-AF65-F5344CB8AC3E}">
        <p14:creationId xmlns:p14="http://schemas.microsoft.com/office/powerpoint/2010/main" val="1469147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772" y="751988"/>
            <a:ext cx="8279034" cy="970450"/>
          </a:xfrm>
        </p:spPr>
        <p:txBody>
          <a:bodyPr/>
          <a:lstStyle/>
          <a:p>
            <a:pPr algn="ctr"/>
            <a:r>
              <a:rPr lang="en-US" u="sng" dirty="0"/>
              <a:t>Themes of August </a:t>
            </a:r>
            <a:br>
              <a:rPr lang="en-US" u="sng" dirty="0"/>
            </a:br>
            <a:r>
              <a:rPr lang="en-US" u="sng" dirty="0"/>
              <a:t>APRN Advocacy Month</a:t>
            </a:r>
          </a:p>
        </p:txBody>
      </p:sp>
      <p:sp>
        <p:nvSpPr>
          <p:cNvPr id="3" name="Content Placeholder 2"/>
          <p:cNvSpPr>
            <a:spLocks noGrp="1"/>
          </p:cNvSpPr>
          <p:nvPr>
            <p:ph idx="1"/>
          </p:nvPr>
        </p:nvSpPr>
        <p:spPr>
          <a:xfrm>
            <a:off x="1503002" y="2222287"/>
            <a:ext cx="10554574" cy="4465896"/>
          </a:xfrm>
        </p:spPr>
        <p:txBody>
          <a:bodyPr>
            <a:normAutofit/>
          </a:bodyPr>
          <a:lstStyle/>
          <a:p>
            <a:r>
              <a:rPr lang="en-US" sz="2400" dirty="0"/>
              <a:t>Week of 8/5 </a:t>
            </a:r>
            <a:r>
              <a:rPr lang="mr-IN" sz="2400" dirty="0"/>
              <a:t>–</a:t>
            </a:r>
            <a:r>
              <a:rPr lang="en-US" sz="2400" dirty="0"/>
              <a:t> Locating Laws for FL</a:t>
            </a:r>
          </a:p>
          <a:p>
            <a:r>
              <a:rPr lang="en-US" sz="2400" dirty="0"/>
              <a:t>Week of 8/12 </a:t>
            </a:r>
            <a:r>
              <a:rPr lang="mr-IN" sz="2400" dirty="0"/>
              <a:t>–</a:t>
            </a:r>
            <a:r>
              <a:rPr lang="en-US" sz="2400" dirty="0"/>
              <a:t> Legislator Letter Writing</a:t>
            </a:r>
          </a:p>
          <a:p>
            <a:r>
              <a:rPr lang="en-US" sz="2400" dirty="0"/>
              <a:t>Week of 8/19 </a:t>
            </a:r>
            <a:r>
              <a:rPr lang="mr-IN" sz="2400" dirty="0"/>
              <a:t>–</a:t>
            </a:r>
            <a:r>
              <a:rPr lang="en-US" sz="2400" dirty="0"/>
              <a:t> The Rulemaking Process </a:t>
            </a:r>
          </a:p>
          <a:p>
            <a:r>
              <a:rPr lang="en-US" sz="2400" dirty="0"/>
              <a:t>Week of 8/26 </a:t>
            </a:r>
            <a:r>
              <a:rPr lang="mr-IN" sz="2400" dirty="0"/>
              <a:t>–</a:t>
            </a:r>
            <a:r>
              <a:rPr lang="en-US" sz="2400" dirty="0"/>
              <a:t> Visiting Legislators / Tallahassee Travel</a:t>
            </a:r>
          </a:p>
          <a:p>
            <a:endParaRPr lang="en-US" sz="2400" dirty="0"/>
          </a:p>
          <a:p>
            <a:pPr marL="0" indent="0" algn="ctr">
              <a:buNone/>
            </a:pPr>
            <a:r>
              <a:rPr lang="en-US" sz="2400" dirty="0"/>
              <a:t>Let’s make sure we spread the word about APRNs to as many legislators as possible and help encourage legislation that would assist giving Floridians greater access to high quality, affordable care.</a:t>
            </a:r>
          </a:p>
        </p:txBody>
      </p:sp>
      <p:pic>
        <p:nvPicPr>
          <p:cNvPr id="5" name="Picture 4">
            <a:extLst>
              <a:ext uri="{FF2B5EF4-FFF2-40B4-BE49-F238E27FC236}">
                <a16:creationId xmlns:a16="http://schemas.microsoft.com/office/drawing/2014/main" id="{D5E4F07F-556D-9F43-9003-089086C824F4}"/>
              </a:ext>
            </a:extLst>
          </p:cNvPr>
          <p:cNvPicPr>
            <a:picLocks noChangeAspect="1"/>
          </p:cNvPicPr>
          <p:nvPr/>
        </p:nvPicPr>
        <p:blipFill>
          <a:blip r:embed="rId2"/>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459758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A062-56CD-504B-B11B-79BFAEAD5E26}"/>
              </a:ext>
            </a:extLst>
          </p:cNvPr>
          <p:cNvSpPr>
            <a:spLocks noGrp="1"/>
          </p:cNvSpPr>
          <p:nvPr>
            <p:ph type="title"/>
          </p:nvPr>
        </p:nvSpPr>
        <p:spPr>
          <a:xfrm>
            <a:off x="1723869" y="529446"/>
            <a:ext cx="9866148" cy="1019356"/>
          </a:xfrm>
        </p:spPr>
        <p:txBody>
          <a:bodyPr/>
          <a:lstStyle/>
          <a:p>
            <a:pPr algn="ctr"/>
            <a:r>
              <a:rPr lang="en-US" dirty="0"/>
              <a:t>Florida Coalition of </a:t>
            </a:r>
            <a:br>
              <a:rPr lang="en-US" dirty="0"/>
            </a:br>
            <a:r>
              <a:rPr lang="en-US" dirty="0"/>
              <a:t>Advanced Practice Nurses</a:t>
            </a:r>
          </a:p>
        </p:txBody>
      </p:sp>
      <p:sp>
        <p:nvSpPr>
          <p:cNvPr id="3" name="Content Placeholder 2">
            <a:extLst>
              <a:ext uri="{FF2B5EF4-FFF2-40B4-BE49-F238E27FC236}">
                <a16:creationId xmlns:a16="http://schemas.microsoft.com/office/drawing/2014/main" id="{485CC2E8-FD8C-934C-BB30-34D4DD9952D0}"/>
              </a:ext>
            </a:extLst>
          </p:cNvPr>
          <p:cNvSpPr>
            <a:spLocks noGrp="1"/>
          </p:cNvSpPr>
          <p:nvPr>
            <p:ph idx="1"/>
          </p:nvPr>
        </p:nvSpPr>
        <p:spPr>
          <a:xfrm>
            <a:off x="565165" y="1745994"/>
            <a:ext cx="11318879" cy="4737252"/>
          </a:xfrm>
        </p:spPr>
        <p:txBody>
          <a:bodyPr>
            <a:normAutofit/>
          </a:bodyPr>
          <a:lstStyle/>
          <a:p>
            <a:r>
              <a:rPr lang="en-US" sz="2400" dirty="0"/>
              <a:t>Mission: To build a cohesive foundation of all APN stakeholders. The coalition is committed to promoting creative solutions using advanced practice nursing models to address the health care needs of all Floridians. A Collective and Unified Voice for Florida APRNs.</a:t>
            </a:r>
          </a:p>
          <a:p>
            <a:r>
              <a:rPr lang="en-US" sz="2400" dirty="0"/>
              <a:t>Organized the first Florida APRN Coalition meeting in Tallahassee, Florida on March 14, 2007. Grew out of the former ARNP Task Force</a:t>
            </a:r>
          </a:p>
          <a:p>
            <a:r>
              <a:rPr lang="en-US" sz="2400" dirty="0"/>
              <a:t>A Network of all Florida APRN group leaders invited by invitation</a:t>
            </a:r>
          </a:p>
          <a:p>
            <a:r>
              <a:rPr lang="en-US" sz="2400" dirty="0"/>
              <a:t>Discuss, Plan and Act on Practice, Professional and Legislative issues.</a:t>
            </a:r>
          </a:p>
        </p:txBody>
      </p:sp>
      <p:pic>
        <p:nvPicPr>
          <p:cNvPr id="11" name="Picture 10">
            <a:extLst>
              <a:ext uri="{FF2B5EF4-FFF2-40B4-BE49-F238E27FC236}">
                <a16:creationId xmlns:a16="http://schemas.microsoft.com/office/drawing/2014/main" id="{450796AC-2205-1B4E-B1D0-E7B003EA960C}"/>
              </a:ext>
            </a:extLst>
          </p:cNvPr>
          <p:cNvPicPr>
            <a:picLocks noChangeAspect="1"/>
          </p:cNvPicPr>
          <p:nvPr/>
        </p:nvPicPr>
        <p:blipFill>
          <a:blip r:embed="rId3"/>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030268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4593" y="1630395"/>
            <a:ext cx="3333636" cy="2593819"/>
          </a:xfrm>
        </p:spPr>
        <p:txBody>
          <a:bodyPr anchor="ctr">
            <a:normAutofit/>
          </a:bodyPr>
          <a:lstStyle/>
          <a:p>
            <a:pPr algn="ctr"/>
            <a:r>
              <a:rPr lang="en-US" dirty="0"/>
              <a:t>Stay in the Know</a:t>
            </a:r>
          </a:p>
        </p:txBody>
      </p:sp>
      <p:sp>
        <p:nvSpPr>
          <p:cNvPr id="3" name="Content Placeholder 2"/>
          <p:cNvSpPr>
            <a:spLocks noGrp="1"/>
          </p:cNvSpPr>
          <p:nvPr>
            <p:ph idx="1"/>
          </p:nvPr>
        </p:nvSpPr>
        <p:spPr>
          <a:xfrm>
            <a:off x="3458229" y="404036"/>
            <a:ext cx="8672946" cy="6049926"/>
          </a:xfrm>
          <a:effectLst/>
        </p:spPr>
        <p:txBody>
          <a:bodyPr anchor="t">
            <a:normAutofit lnSpcReduction="10000"/>
          </a:bodyPr>
          <a:lstStyle/>
          <a:p>
            <a:pPr algn="ctr">
              <a:buClr>
                <a:schemeClr val="tx1"/>
              </a:buClr>
              <a:buFont typeface="Wingdings" pitchFamily="2" charset="2"/>
              <a:buChar char="ü"/>
            </a:pPr>
            <a:r>
              <a:rPr lang="en-US" sz="3600" b="1" dirty="0">
                <a:hlinkClick r:id="rId3">
                  <a:extLst>
                    <a:ext uri="{A12FA001-AC4F-418D-AE19-62706E023703}">
                      <ahyp:hlinkClr xmlns:ahyp="http://schemas.microsoft.com/office/drawing/2018/hyperlinkcolor" val="tx"/>
                    </a:ext>
                  </a:extLst>
                </a:hlinkClick>
              </a:rPr>
              <a:t>www.APRNadvocacy.com</a:t>
            </a:r>
            <a:endParaRPr lang="en-US" sz="3600" b="1" dirty="0"/>
          </a:p>
          <a:p>
            <a:pPr algn="ctr">
              <a:buClr>
                <a:schemeClr val="tx1"/>
              </a:buClr>
              <a:buFont typeface="Wingdings" pitchFamily="2" charset="2"/>
              <a:buChar char="ü"/>
            </a:pPr>
            <a:endParaRPr lang="en-US" sz="3200" dirty="0"/>
          </a:p>
          <a:p>
            <a:pPr algn="ctr">
              <a:buClr>
                <a:schemeClr val="tx1"/>
              </a:buClr>
              <a:buFont typeface="Wingdings" pitchFamily="2" charset="2"/>
              <a:buChar char="ü"/>
            </a:pPr>
            <a:r>
              <a:rPr lang="en-US" sz="3200" dirty="0"/>
              <a:t> Sign up for the newsletter and get updated on most recent information</a:t>
            </a:r>
          </a:p>
          <a:p>
            <a:pPr algn="ctr">
              <a:buClr>
                <a:schemeClr val="tx1"/>
              </a:buClr>
              <a:buFont typeface="Wingdings" pitchFamily="2" charset="2"/>
              <a:buChar char="ü"/>
            </a:pPr>
            <a:endParaRPr lang="en-US" sz="3200" dirty="0"/>
          </a:p>
          <a:p>
            <a:pPr algn="ctr">
              <a:buClr>
                <a:schemeClr val="tx1"/>
              </a:buClr>
              <a:buFont typeface="Wingdings" pitchFamily="2" charset="2"/>
              <a:buChar char="ü"/>
            </a:pPr>
            <a:r>
              <a:rPr lang="en-US" sz="3200" dirty="0"/>
              <a:t> If not a member of a Coalition member organization, JOIN ONE</a:t>
            </a:r>
          </a:p>
          <a:p>
            <a:pPr algn="ctr">
              <a:buClr>
                <a:schemeClr val="tx1"/>
              </a:buClr>
              <a:buFont typeface="Wingdings" pitchFamily="2" charset="2"/>
              <a:buChar char="ü"/>
            </a:pPr>
            <a:endParaRPr lang="en-US" sz="3200" dirty="0"/>
          </a:p>
          <a:p>
            <a:pPr algn="ctr">
              <a:buClr>
                <a:schemeClr val="tx1"/>
              </a:buClr>
              <a:buFont typeface="Wingdings" pitchFamily="2" charset="2"/>
              <a:buChar char="ü"/>
            </a:pPr>
            <a:r>
              <a:rPr lang="en-US" sz="3200" dirty="0"/>
              <a:t> Take part in email campaigns and calls to action</a:t>
            </a:r>
          </a:p>
        </p:txBody>
      </p:sp>
      <p:pic>
        <p:nvPicPr>
          <p:cNvPr id="4" name="Picture 3">
            <a:extLst>
              <a:ext uri="{FF2B5EF4-FFF2-40B4-BE49-F238E27FC236}">
                <a16:creationId xmlns:a16="http://schemas.microsoft.com/office/drawing/2014/main" id="{033C9678-BC1A-4D8D-8F10-055C270C2A93}"/>
              </a:ext>
            </a:extLst>
          </p:cNvPr>
          <p:cNvPicPr>
            <a:picLocks noChangeAspect="1"/>
          </p:cNvPicPr>
          <p:nvPr/>
        </p:nvPicPr>
        <p:blipFill>
          <a:blip r:embed="rId4">
            <a:alphaModFix amt="50000"/>
          </a:blip>
          <a:stretch>
            <a:fillRect/>
          </a:stretch>
        </p:blipFill>
        <p:spPr>
          <a:xfrm>
            <a:off x="1116761" y="961956"/>
            <a:ext cx="1224707" cy="1336876"/>
          </a:xfrm>
          <a:prstGeom prst="rect">
            <a:avLst/>
          </a:prstGeom>
        </p:spPr>
      </p:pic>
    </p:spTree>
    <p:extLst>
      <p:ext uri="{BB962C8B-B14F-4D97-AF65-F5344CB8AC3E}">
        <p14:creationId xmlns:p14="http://schemas.microsoft.com/office/powerpoint/2010/main" val="2321439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51515" y="1734857"/>
            <a:ext cx="3765483" cy="3388287"/>
          </a:xfrm>
        </p:spPr>
        <p:txBody>
          <a:bodyPr anchor="ctr">
            <a:normAutofit/>
          </a:bodyPr>
          <a:lstStyle/>
          <a:p>
            <a:pPr algn="ctr"/>
            <a:r>
              <a:rPr lang="en-US" dirty="0"/>
              <a:t>A Special Thanks for Your Leadership</a:t>
            </a:r>
          </a:p>
        </p:txBody>
      </p:sp>
      <p:pic>
        <p:nvPicPr>
          <p:cNvPr id="4" name="Picture 3">
            <a:extLst>
              <a:ext uri="{FF2B5EF4-FFF2-40B4-BE49-F238E27FC236}">
                <a16:creationId xmlns:a16="http://schemas.microsoft.com/office/drawing/2014/main" id="{033C9678-BC1A-4D8D-8F10-055C270C2A93}"/>
              </a:ext>
            </a:extLst>
          </p:cNvPr>
          <p:cNvPicPr>
            <a:picLocks noChangeAspect="1"/>
          </p:cNvPicPr>
          <p:nvPr/>
        </p:nvPicPr>
        <p:blipFill>
          <a:blip r:embed="rId3">
            <a:alphaModFix amt="50000"/>
          </a:blip>
          <a:stretch>
            <a:fillRect/>
          </a:stretch>
        </p:blipFill>
        <p:spPr>
          <a:xfrm>
            <a:off x="1721902" y="782870"/>
            <a:ext cx="1224707" cy="1336876"/>
          </a:xfrm>
          <a:prstGeom prst="rect">
            <a:avLst/>
          </a:prstGeom>
        </p:spPr>
      </p:pic>
      <p:pic>
        <p:nvPicPr>
          <p:cNvPr id="5" name="Picture 4">
            <a:extLst>
              <a:ext uri="{FF2B5EF4-FFF2-40B4-BE49-F238E27FC236}">
                <a16:creationId xmlns:a16="http://schemas.microsoft.com/office/drawing/2014/main" id="{EBB5C3CB-AB69-438F-80F8-D50EB969D55B}"/>
              </a:ext>
            </a:extLst>
          </p:cNvPr>
          <p:cNvPicPr>
            <a:picLocks noChangeAspect="1"/>
          </p:cNvPicPr>
          <p:nvPr/>
        </p:nvPicPr>
        <p:blipFill>
          <a:blip r:embed="rId4"/>
          <a:stretch>
            <a:fillRect/>
          </a:stretch>
        </p:blipFill>
        <p:spPr>
          <a:xfrm>
            <a:off x="5183608" y="211871"/>
            <a:ext cx="1648918" cy="2186556"/>
          </a:xfrm>
          <a:prstGeom prst="rect">
            <a:avLst/>
          </a:prstGeom>
        </p:spPr>
      </p:pic>
      <p:sp>
        <p:nvSpPr>
          <p:cNvPr id="8" name="TextBox 7">
            <a:extLst>
              <a:ext uri="{FF2B5EF4-FFF2-40B4-BE49-F238E27FC236}">
                <a16:creationId xmlns:a16="http://schemas.microsoft.com/office/drawing/2014/main" id="{07CB2DAC-2F9D-4CDD-8E01-9FE2656DC319}"/>
              </a:ext>
            </a:extLst>
          </p:cNvPr>
          <p:cNvSpPr txBox="1"/>
          <p:nvPr/>
        </p:nvSpPr>
        <p:spPr>
          <a:xfrm>
            <a:off x="6826938" y="558754"/>
            <a:ext cx="5189195" cy="1354217"/>
          </a:xfrm>
          <a:prstGeom prst="rect">
            <a:avLst/>
          </a:prstGeom>
          <a:noFill/>
        </p:spPr>
        <p:txBody>
          <a:bodyPr wrap="square" rtlCol="0">
            <a:spAutoFit/>
          </a:bodyPr>
          <a:lstStyle/>
          <a:p>
            <a:pPr algn="ctr"/>
            <a:r>
              <a:rPr lang="en-US" sz="2800" dirty="0"/>
              <a:t>Erik Rauch DNP, APRN, CRNA</a:t>
            </a:r>
          </a:p>
          <a:p>
            <a:pPr algn="ctr"/>
            <a:endParaRPr lang="en-US" dirty="0"/>
          </a:p>
          <a:p>
            <a:pPr algn="ctr"/>
            <a:r>
              <a:rPr lang="en-US" dirty="0"/>
              <a:t>Immediate Past Co-Chair of FCAPN</a:t>
            </a:r>
          </a:p>
          <a:p>
            <a:pPr algn="ctr"/>
            <a:r>
              <a:rPr lang="en-US" dirty="0"/>
              <a:t>Past President of FANA 2018-20</a:t>
            </a:r>
          </a:p>
        </p:txBody>
      </p:sp>
      <p:sp>
        <p:nvSpPr>
          <p:cNvPr id="3" name="TextBox 2">
            <a:extLst>
              <a:ext uri="{FF2B5EF4-FFF2-40B4-BE49-F238E27FC236}">
                <a16:creationId xmlns:a16="http://schemas.microsoft.com/office/drawing/2014/main" id="{98241DFC-29B5-9243-ACDC-379BE2B73F58}"/>
              </a:ext>
            </a:extLst>
          </p:cNvPr>
          <p:cNvSpPr txBox="1"/>
          <p:nvPr/>
        </p:nvSpPr>
        <p:spPr>
          <a:xfrm>
            <a:off x="7015613" y="3159925"/>
            <a:ext cx="4811843" cy="3139321"/>
          </a:xfrm>
          <a:prstGeom prst="rect">
            <a:avLst/>
          </a:prstGeom>
          <a:noFill/>
        </p:spPr>
        <p:txBody>
          <a:bodyPr wrap="square" rtlCol="0">
            <a:spAutoFit/>
          </a:bodyPr>
          <a:lstStyle/>
          <a:p>
            <a:pPr algn="ctr"/>
            <a:r>
              <a:rPr lang="en-US" u="sng" dirty="0"/>
              <a:t>Past FCAPN Co-Chairs</a:t>
            </a:r>
          </a:p>
          <a:p>
            <a:pPr algn="ctr"/>
            <a:endParaRPr lang="en-US" u="sng" dirty="0"/>
          </a:p>
          <a:p>
            <a:r>
              <a:rPr lang="en-US" dirty="0"/>
              <a:t>Bonnie Marting - FNA	</a:t>
            </a:r>
          </a:p>
          <a:p>
            <a:r>
              <a:rPr lang="en-US" dirty="0"/>
              <a:t>Chris Saslo - FNPN</a:t>
            </a:r>
          </a:p>
          <a:p>
            <a:r>
              <a:rPr lang="en-US" dirty="0"/>
              <a:t>Doreen Cassarino - FNPN</a:t>
            </a:r>
          </a:p>
          <a:p>
            <a:r>
              <a:rPr lang="en-US" dirty="0"/>
              <a:t>Mai Kung - FNA</a:t>
            </a:r>
          </a:p>
          <a:p>
            <a:r>
              <a:rPr lang="en-US" dirty="0"/>
              <a:t>Gail Sadler - Assoc NP Biz</a:t>
            </a:r>
          </a:p>
          <a:p>
            <a:r>
              <a:rPr lang="en-US" dirty="0"/>
              <a:t>Ed Briggs - FNA</a:t>
            </a:r>
          </a:p>
          <a:p>
            <a:r>
              <a:rPr lang="en-US" dirty="0"/>
              <a:t>George Peraza Smith - GAPNA</a:t>
            </a:r>
          </a:p>
          <a:p>
            <a:r>
              <a:rPr lang="en-US" dirty="0"/>
              <a:t>Gwen Thompson - FANA</a:t>
            </a:r>
          </a:p>
          <a:p>
            <a:r>
              <a:rPr lang="en-US" dirty="0"/>
              <a:t>Bruce Weiner - FANA</a:t>
            </a:r>
          </a:p>
        </p:txBody>
      </p:sp>
    </p:spTree>
    <p:extLst>
      <p:ext uri="{BB962C8B-B14F-4D97-AF65-F5344CB8AC3E}">
        <p14:creationId xmlns:p14="http://schemas.microsoft.com/office/powerpoint/2010/main" val="4276521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28855" y="492594"/>
            <a:ext cx="6734289" cy="970450"/>
          </a:xfrm>
        </p:spPr>
        <p:txBody>
          <a:bodyPr>
            <a:normAutofit/>
          </a:bodyPr>
          <a:lstStyle/>
          <a:p>
            <a:r>
              <a:rPr lang="en-US" u="sng" dirty="0"/>
              <a:t>Are there any Questions?</a:t>
            </a:r>
          </a:p>
        </p:txBody>
      </p:sp>
      <p:sp>
        <p:nvSpPr>
          <p:cNvPr id="3" name="Content Placeholder 2"/>
          <p:cNvSpPr>
            <a:spLocks noGrp="1"/>
          </p:cNvSpPr>
          <p:nvPr>
            <p:ph idx="1"/>
          </p:nvPr>
        </p:nvSpPr>
        <p:spPr>
          <a:xfrm>
            <a:off x="1422256" y="2778612"/>
            <a:ext cx="6620719" cy="3632200"/>
          </a:xfrm>
        </p:spPr>
        <p:txBody>
          <a:bodyPr anchor="t">
            <a:normAutofit/>
          </a:bodyPr>
          <a:lstStyle/>
          <a:p>
            <a:r>
              <a:rPr lang="en-US" sz="2400" dirty="0"/>
              <a:t>Do not forget to attend Part 2 of the Annual Advocacy Awareness Webinar on Tuesday July 30</a:t>
            </a:r>
            <a:r>
              <a:rPr lang="en-US" sz="2400" baseline="30000" dirty="0"/>
              <a:t>th</a:t>
            </a:r>
            <a:r>
              <a:rPr lang="en-US" sz="2400" dirty="0"/>
              <a:t>  at 7:30pm! </a:t>
            </a:r>
          </a:p>
          <a:p>
            <a:endParaRPr lang="en-US" sz="2400" dirty="0"/>
          </a:p>
          <a:p>
            <a:r>
              <a:rPr lang="en-US" sz="2400" dirty="0"/>
              <a:t>Look for emails from your Local and State Associations with Zoom Meeting details and call-in info!</a:t>
            </a:r>
          </a:p>
        </p:txBody>
      </p:sp>
      <p:pic>
        <p:nvPicPr>
          <p:cNvPr id="4" name="Picture 3">
            <a:extLst>
              <a:ext uri="{FF2B5EF4-FFF2-40B4-BE49-F238E27FC236}">
                <a16:creationId xmlns:a16="http://schemas.microsoft.com/office/drawing/2014/main" id="{D5D0E86A-33A9-4FD4-AD45-9CFBE7576051}"/>
              </a:ext>
            </a:extLst>
          </p:cNvPr>
          <p:cNvPicPr>
            <a:picLocks noChangeAspect="1"/>
          </p:cNvPicPr>
          <p:nvPr/>
        </p:nvPicPr>
        <p:blipFill rotWithShape="1">
          <a:blip r:embed="rId2"/>
          <a:srcRect l="7682" r="8985" b="1"/>
          <a:stretch/>
        </p:blipFill>
        <p:spPr>
          <a:xfrm>
            <a:off x="8240525" y="2328862"/>
            <a:ext cx="3716360" cy="3716338"/>
          </a:xfrm>
          <a:prstGeom prst="roundRect">
            <a:avLst>
              <a:gd name="adj" fmla="val 3876"/>
            </a:avLst>
          </a:prstGeom>
          <a:ln>
            <a:solidFill>
              <a:schemeClr val="accent1"/>
            </a:solidFill>
          </a:ln>
          <a:effectLst/>
        </p:spPr>
      </p:pic>
      <p:pic>
        <p:nvPicPr>
          <p:cNvPr id="6" name="Picture 5">
            <a:extLst>
              <a:ext uri="{FF2B5EF4-FFF2-40B4-BE49-F238E27FC236}">
                <a16:creationId xmlns:a16="http://schemas.microsoft.com/office/drawing/2014/main" id="{2BF1B99C-C52F-6B44-852D-FB2744C33A66}"/>
              </a:ext>
            </a:extLst>
          </p:cNvPr>
          <p:cNvPicPr>
            <a:picLocks noChangeAspect="1"/>
          </p:cNvPicPr>
          <p:nvPr/>
        </p:nvPicPr>
        <p:blipFill>
          <a:blip r:embed="rId3"/>
          <a:stretch>
            <a:fillRect/>
          </a:stretch>
        </p:blipFill>
        <p:spPr>
          <a:xfrm>
            <a:off x="179820" y="19789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036233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DAF59E2-9AEB-6B4F-930B-0DAB807403D0}"/>
              </a:ext>
            </a:extLst>
          </p:cNvPr>
          <p:cNvSpPr>
            <a:spLocks noGrp="1"/>
          </p:cNvSpPr>
          <p:nvPr>
            <p:ph type="title"/>
          </p:nvPr>
        </p:nvSpPr>
        <p:spPr>
          <a:xfrm>
            <a:off x="451515" y="1734857"/>
            <a:ext cx="3765483" cy="3388287"/>
          </a:xfrm>
        </p:spPr>
        <p:txBody>
          <a:bodyPr anchor="ctr">
            <a:normAutofit/>
          </a:bodyPr>
          <a:lstStyle/>
          <a:p>
            <a:r>
              <a:rPr lang="en-US" dirty="0"/>
              <a:t>References</a:t>
            </a:r>
          </a:p>
        </p:txBody>
      </p:sp>
      <p:sp>
        <p:nvSpPr>
          <p:cNvPr id="3" name="Content Placeholder 2">
            <a:extLst>
              <a:ext uri="{FF2B5EF4-FFF2-40B4-BE49-F238E27FC236}">
                <a16:creationId xmlns:a16="http://schemas.microsoft.com/office/drawing/2014/main" id="{D9563241-B25F-EA43-A74E-BDE75859B5B2}"/>
              </a:ext>
            </a:extLst>
          </p:cNvPr>
          <p:cNvSpPr>
            <a:spLocks noGrp="1"/>
          </p:cNvSpPr>
          <p:nvPr>
            <p:ph idx="1"/>
          </p:nvPr>
        </p:nvSpPr>
        <p:spPr>
          <a:xfrm>
            <a:off x="5572546" y="635418"/>
            <a:ext cx="6932951" cy="5587162"/>
          </a:xfrm>
          <a:effectLst/>
        </p:spPr>
        <p:txBody>
          <a:bodyPr>
            <a:noAutofit/>
          </a:bodyPr>
          <a:lstStyle/>
          <a:p>
            <a:pPr>
              <a:lnSpc>
                <a:spcPct val="90000"/>
              </a:lnSpc>
            </a:pPr>
            <a:r>
              <a:rPr lang="en-US" sz="1600" dirty="0">
                <a:hlinkClick r:id="rId3">
                  <a:extLst>
                    <a:ext uri="{A12FA001-AC4F-418D-AE19-62706E023703}">
                      <ahyp:hlinkClr xmlns:ahyp="http://schemas.microsoft.com/office/drawing/2018/hyperlinkcolor" val="tx"/>
                    </a:ext>
                  </a:extLst>
                </a:hlinkClick>
              </a:rPr>
              <a:t>https://www.myfloridahouse.gov/FileStores/Web/House Content/Approved/ClerksOffice/GuideToFlorida.pdf</a:t>
            </a:r>
            <a:endParaRPr lang="en-US" sz="1600" dirty="0"/>
          </a:p>
          <a:p>
            <a:pPr>
              <a:lnSpc>
                <a:spcPct val="90000"/>
              </a:lnSpc>
            </a:pPr>
            <a:r>
              <a:rPr lang="en-US" sz="1600" dirty="0">
                <a:hlinkClick r:id="rId4">
                  <a:extLst>
                    <a:ext uri="{A12FA001-AC4F-418D-AE19-62706E023703}">
                      <ahyp:hlinkClr xmlns:ahyp="http://schemas.microsoft.com/office/drawing/2018/hyperlinkcolor" val="tx"/>
                    </a:ext>
                  </a:extLst>
                </a:hlinkClick>
              </a:rPr>
              <a:t>https://www.flsenate.gov/PublishedContent/ADMINISTRATIVE PUBLICATIONS/SeatingChart.pdf</a:t>
            </a:r>
            <a:endParaRPr lang="en-US" sz="1600" dirty="0"/>
          </a:p>
          <a:p>
            <a:pPr>
              <a:lnSpc>
                <a:spcPct val="90000"/>
              </a:lnSpc>
            </a:pPr>
            <a:r>
              <a:rPr lang="en-US" sz="1600" dirty="0">
                <a:hlinkClick r:id="rId5">
                  <a:extLst>
                    <a:ext uri="{A12FA001-AC4F-418D-AE19-62706E023703}">
                      <ahyp:hlinkClr xmlns:ahyp="http://schemas.microsoft.com/office/drawing/2018/hyperlinkcolor" val="tx"/>
                    </a:ext>
                  </a:extLst>
                </a:hlinkClick>
              </a:rPr>
              <a:t>https://www.flsenate.gov/Committees/BillSummaries/2020/</a:t>
            </a:r>
            <a:endParaRPr lang="en-US" sz="1600" dirty="0"/>
          </a:p>
          <a:p>
            <a:pPr>
              <a:lnSpc>
                <a:spcPct val="90000"/>
              </a:lnSpc>
            </a:pPr>
            <a:r>
              <a:rPr lang="en-US" sz="1600" dirty="0">
                <a:hlinkClick r:id="rId6">
                  <a:extLst>
                    <a:ext uri="{A12FA001-AC4F-418D-AE19-62706E023703}">
                      <ahyp:hlinkClr xmlns:ahyp="http://schemas.microsoft.com/office/drawing/2018/hyperlinkcolor" val="tx"/>
                    </a:ext>
                  </a:extLst>
                </a:hlinkClick>
              </a:rPr>
              <a:t>https://www.flsenate.gov/About/HowAnIdeaBecomesALaw</a:t>
            </a:r>
            <a:endParaRPr lang="en-US" sz="1600" dirty="0"/>
          </a:p>
          <a:p>
            <a:pPr>
              <a:lnSpc>
                <a:spcPct val="90000"/>
              </a:lnSpc>
            </a:pPr>
            <a:r>
              <a:rPr lang="en-US" sz="1600" dirty="0">
                <a:hlinkClick r:id="rId7">
                  <a:extLst>
                    <a:ext uri="{A12FA001-AC4F-418D-AE19-62706E023703}">
                      <ahyp:hlinkClr xmlns:ahyp="http://schemas.microsoft.com/office/drawing/2018/hyperlinkcolor" val="tx"/>
                    </a:ext>
                  </a:extLst>
                </a:hlinkClick>
              </a:rPr>
              <a:t>http://archive.flsenate.gov/SenateKids/bill-becomes-law.cfm</a:t>
            </a:r>
            <a:endParaRPr lang="en-US" sz="1600" dirty="0"/>
          </a:p>
          <a:p>
            <a:pPr>
              <a:lnSpc>
                <a:spcPct val="90000"/>
              </a:lnSpc>
            </a:pPr>
            <a:r>
              <a:rPr lang="en-US" sz="1600" dirty="0">
                <a:hlinkClick r:id="rId8">
                  <a:extLst>
                    <a:ext uri="{A12FA001-AC4F-418D-AE19-62706E023703}">
                      <ahyp:hlinkClr xmlns:ahyp="http://schemas.microsoft.com/office/drawing/2018/hyperlinkcolor" val="tx"/>
                    </a:ext>
                  </a:extLst>
                </a:hlinkClick>
              </a:rPr>
              <a:t>https://www.flgov.com/legislation/</a:t>
            </a:r>
            <a:endParaRPr lang="en-US" sz="1600" dirty="0"/>
          </a:p>
          <a:p>
            <a:pPr>
              <a:lnSpc>
                <a:spcPct val="90000"/>
              </a:lnSpc>
            </a:pPr>
            <a:r>
              <a:rPr lang="en-US" sz="1600" dirty="0">
                <a:hlinkClick r:id="rId9">
                  <a:extLst>
                    <a:ext uri="{A12FA001-AC4F-418D-AE19-62706E023703}">
                      <ahyp:hlinkClr xmlns:ahyp="http://schemas.microsoft.com/office/drawing/2018/hyperlinkcolor" val="tx"/>
                    </a:ext>
                  </a:extLst>
                </a:hlinkClick>
              </a:rPr>
              <a:t>https://www.floridanurse.org/page/Advocacy</a:t>
            </a:r>
            <a:endParaRPr lang="en-US" sz="1600" dirty="0"/>
          </a:p>
          <a:p>
            <a:pPr>
              <a:lnSpc>
                <a:spcPct val="90000"/>
              </a:lnSpc>
            </a:pPr>
            <a:r>
              <a:rPr lang="en-US" sz="1600" dirty="0">
                <a:hlinkClick r:id="rId10">
                  <a:extLst>
                    <a:ext uri="{A12FA001-AC4F-418D-AE19-62706E023703}">
                      <ahyp:hlinkClr xmlns:ahyp="http://schemas.microsoft.com/office/drawing/2018/hyperlinkcolor" val="tx"/>
                    </a:ext>
                  </a:extLst>
                </a:hlinkClick>
              </a:rPr>
              <a:t>https://fnpn.enpnetwork.com/page/36625-2020-legislative-session</a:t>
            </a:r>
            <a:endParaRPr lang="en-US" sz="1600" dirty="0"/>
          </a:p>
          <a:p>
            <a:pPr>
              <a:lnSpc>
                <a:spcPct val="90000"/>
              </a:lnSpc>
            </a:pPr>
            <a:r>
              <a:rPr lang="en-US" sz="1600" dirty="0"/>
              <a:t>https://www.flanp.org/page/TheAPRNSolution</a:t>
            </a:r>
          </a:p>
          <a:p>
            <a:pPr>
              <a:lnSpc>
                <a:spcPct val="90000"/>
              </a:lnSpc>
            </a:pPr>
            <a:r>
              <a:rPr lang="en-US" sz="1600" dirty="0">
                <a:hlinkClick r:id="rId11">
                  <a:extLst>
                    <a:ext uri="{A12FA001-AC4F-418D-AE19-62706E023703}">
                      <ahyp:hlinkClr xmlns:ahyp="http://schemas.microsoft.com/office/drawing/2018/hyperlinkcolor" val="tx"/>
                    </a:ext>
                  </a:extLst>
                </a:hlinkClick>
              </a:rPr>
              <a:t>http://florida.midwife.org</a:t>
            </a:r>
            <a:endParaRPr lang="en-US" sz="1600" dirty="0"/>
          </a:p>
          <a:p>
            <a:pPr>
              <a:lnSpc>
                <a:spcPct val="90000"/>
              </a:lnSpc>
            </a:pPr>
            <a:r>
              <a:rPr lang="en-US" sz="1600" dirty="0">
                <a:hlinkClick r:id="rId12">
                  <a:extLst>
                    <a:ext uri="{A12FA001-AC4F-418D-AE19-62706E023703}">
                      <ahyp:hlinkClr xmlns:ahyp="http://schemas.microsoft.com/office/drawing/2018/hyperlinkcolor" val="tx"/>
                    </a:ext>
                  </a:extLst>
                </a:hlinkClick>
              </a:rPr>
              <a:t>https://www.fana.org</a:t>
            </a:r>
            <a:endParaRPr lang="en-US" sz="1600" dirty="0"/>
          </a:p>
          <a:p>
            <a:pPr>
              <a:lnSpc>
                <a:spcPct val="90000"/>
              </a:lnSpc>
            </a:pPr>
            <a:r>
              <a:rPr lang="en-US" sz="1600" dirty="0">
                <a:hlinkClick r:id="rId13">
                  <a:extLst>
                    <a:ext uri="{A12FA001-AC4F-418D-AE19-62706E023703}">
                      <ahyp:hlinkClr xmlns:ahyp="http://schemas.microsoft.com/office/drawing/2018/hyperlinkcolor" val="tx"/>
                    </a:ext>
                  </a:extLst>
                </a:hlinkClick>
              </a:rPr>
              <a:t>https://flnapnap.enpnetwork.com</a:t>
            </a:r>
            <a:endParaRPr lang="en-US" sz="1600" dirty="0"/>
          </a:p>
          <a:p>
            <a:pPr>
              <a:lnSpc>
                <a:spcPct val="90000"/>
              </a:lnSpc>
            </a:pPr>
            <a:r>
              <a:rPr lang="en-US" sz="1600" dirty="0">
                <a:hlinkClick r:id="rId14">
                  <a:extLst>
                    <a:ext uri="{A12FA001-AC4F-418D-AE19-62706E023703}">
                      <ahyp:hlinkClr xmlns:ahyp="http://schemas.microsoft.com/office/drawing/2018/hyperlinkcolor" val="tx"/>
                    </a:ext>
                  </a:extLst>
                </a:hlinkClick>
              </a:rPr>
              <a:t>https://anpbfl.enpnetwork.com</a:t>
            </a:r>
            <a:endParaRPr lang="en-US" sz="1600" dirty="0"/>
          </a:p>
          <a:p>
            <a:pPr>
              <a:lnSpc>
                <a:spcPct val="90000"/>
              </a:lnSpc>
            </a:pPr>
            <a:r>
              <a:rPr lang="en-US" sz="1600" dirty="0"/>
              <a:t>https://flcns.org</a:t>
            </a:r>
          </a:p>
        </p:txBody>
      </p:sp>
    </p:spTree>
    <p:extLst>
      <p:ext uri="{BB962C8B-B14F-4D97-AF65-F5344CB8AC3E}">
        <p14:creationId xmlns:p14="http://schemas.microsoft.com/office/powerpoint/2010/main" val="402587867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FD31A6B-79A4-490F-94EE-7BE8AC26AD42}"/>
              </a:ext>
            </a:extLst>
          </p:cNvPr>
          <p:cNvSpPr>
            <a:spLocks noChangeArrowheads="1"/>
          </p:cNvSpPr>
          <p:nvPr/>
        </p:nvSpPr>
        <p:spPr bwMode="auto">
          <a:xfrm>
            <a:off x="-15478" y="1559769"/>
            <a:ext cx="12192000" cy="5334000"/>
          </a:xfrm>
          <a:prstGeom prst="rect">
            <a:avLst/>
          </a:prstGeom>
          <a:solidFill>
            <a:schemeClr val="tx1"/>
          </a:solidFill>
        </p:spPr>
        <p:txBody>
          <a:bodyPr vert="horz" lIns="91440" tIns="45720" rIns="91440" bIns="45720" numCol="2"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ctr" defTabSz="914400" eaLnBrk="1" fontAlgn="base" hangingPunct="1">
              <a:lnSpc>
                <a:spcPct val="90000"/>
              </a:lnSpc>
              <a:spcBef>
                <a:spcPct val="0"/>
              </a:spcBef>
              <a:spcAft>
                <a:spcPts val="600"/>
              </a:spcAft>
              <a:buClrTx/>
              <a:buSzTx/>
              <a:buFont typeface="+mj-lt"/>
              <a:buAutoNum type="arabicPeriod"/>
            </a:pPr>
            <a:endParaRPr kumimoji="0" lang="en-US" altLang="en-US" sz="300" b="1" i="0" u="sng" strike="noStrike" normalizeH="0" baseline="0" dirty="0">
              <a:ln w="1905"/>
              <a:solidFill>
                <a:srgbClr val="0070C0"/>
              </a:solidFill>
              <a:effectLst>
                <a:innerShdw blurRad="69850" dist="43180" dir="5400000">
                  <a:srgbClr val="000000">
                    <a:alpha val="65000"/>
                  </a:srgbClr>
                </a:innerShdw>
              </a:effectLst>
              <a:cs typeface="Arial" panose="020B0604020202020204" pitchFamily="34" charset="0"/>
              <a:hlinkClick r:id="rId3">
                <a:extLst>
                  <a:ext uri="{A12FA001-AC4F-418D-AE19-62706E023703}">
                    <ahyp:hlinkClr xmlns:ahyp="http://schemas.microsoft.com/office/drawing/2018/hyperlinkcolor" val="tx"/>
                  </a:ext>
                </a:extLst>
              </a:hlinkClick>
            </a:endParaRPr>
          </a:p>
        </p:txBody>
      </p:sp>
      <p:sp>
        <p:nvSpPr>
          <p:cNvPr id="3" name="Title 2">
            <a:extLst>
              <a:ext uri="{FF2B5EF4-FFF2-40B4-BE49-F238E27FC236}">
                <a16:creationId xmlns:a16="http://schemas.microsoft.com/office/drawing/2014/main" id="{A2E586FB-E750-E544-80D3-AF0206201CAF}"/>
              </a:ext>
            </a:extLst>
          </p:cNvPr>
          <p:cNvSpPr>
            <a:spLocks noGrp="1"/>
          </p:cNvSpPr>
          <p:nvPr>
            <p:ph type="title"/>
          </p:nvPr>
        </p:nvSpPr>
        <p:spPr>
          <a:xfrm>
            <a:off x="-15478" y="285842"/>
            <a:ext cx="12081589" cy="970450"/>
          </a:xfrm>
        </p:spPr>
        <p:txBody>
          <a:bodyPr/>
          <a:lstStyle/>
          <a:p>
            <a:pPr algn="ctr" defTabSz="914400">
              <a:lnSpc>
                <a:spcPct val="90000"/>
              </a:lnSpc>
              <a:spcAft>
                <a:spcPts val="600"/>
              </a:spcAft>
            </a:pPr>
            <a:r>
              <a:rPr lang="en-US" sz="3600" i="1" cap="all" dirty="0">
                <a:solidFill>
                  <a:schemeClr val="tx1"/>
                </a:solidFill>
              </a:rPr>
              <a:t>MEMBERS OF The Florida Coalition of </a:t>
            </a:r>
            <a:br>
              <a:rPr lang="en-US" sz="3600" i="1" cap="all" dirty="0">
                <a:solidFill>
                  <a:schemeClr val="tx1"/>
                </a:solidFill>
              </a:rPr>
            </a:br>
            <a:r>
              <a:rPr lang="en-US" sz="3600" i="1" cap="all" dirty="0">
                <a:solidFill>
                  <a:schemeClr val="tx1"/>
                </a:solidFill>
              </a:rPr>
              <a:t>Advanced Practice Nurses</a:t>
            </a:r>
            <a:endParaRPr lang="en-US" sz="3600" dirty="0">
              <a:solidFill>
                <a:schemeClr val="tx1"/>
              </a:solidFill>
            </a:endParaRPr>
          </a:p>
        </p:txBody>
      </p:sp>
      <p:sp>
        <p:nvSpPr>
          <p:cNvPr id="4" name="Content Placeholder 3">
            <a:extLst>
              <a:ext uri="{FF2B5EF4-FFF2-40B4-BE49-F238E27FC236}">
                <a16:creationId xmlns:a16="http://schemas.microsoft.com/office/drawing/2014/main" id="{E3971A52-44CB-CF49-B150-F212B38FC39F}"/>
              </a:ext>
            </a:extLst>
          </p:cNvPr>
          <p:cNvSpPr>
            <a:spLocks noGrp="1"/>
          </p:cNvSpPr>
          <p:nvPr>
            <p:ph sz="half" idx="1"/>
          </p:nvPr>
        </p:nvSpPr>
        <p:spPr>
          <a:xfrm>
            <a:off x="6337196" y="1556084"/>
            <a:ext cx="5284526" cy="5334000"/>
          </a:xfrm>
        </p:spPr>
        <p:txBody>
          <a:bodyPr>
            <a:normAutofit fontScale="47500" lnSpcReduction="20000"/>
          </a:bodyPr>
          <a:lstStyle/>
          <a:p>
            <a:pPr marL="509588" lvl="0" indent="0" algn="ctr" defTabSz="914400" fontAlgn="base">
              <a:lnSpc>
                <a:spcPct val="90000"/>
              </a:lnSpc>
              <a:spcBef>
                <a:spcPct val="0"/>
              </a:spcBef>
              <a:buClrTx/>
              <a:buNone/>
              <a:tabLst>
                <a:tab pos="682625" algn="l"/>
                <a:tab pos="744538" algn="l"/>
              </a:tabLst>
            </a:pP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4">
                  <a:extLst>
                    <a:ext uri="{A12FA001-AC4F-418D-AE19-62706E023703}">
                      <ahyp:hlinkClr xmlns:ahyp="http://schemas.microsoft.com/office/drawing/2018/hyperlinkcolor" val="tx"/>
                    </a:ext>
                  </a:extLst>
                </a:hlinkClick>
              </a:rPr>
              <a:t>Florida Association of Nurse Practitioners</a:t>
            </a: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909638" lvl="0" indent="-400050" algn="ctr" defTabSz="914400" fontAlgn="base">
              <a:lnSpc>
                <a:spcPct val="90000"/>
              </a:lnSpc>
              <a:spcBef>
                <a:spcPct val="0"/>
              </a:spcBef>
              <a:buClrTx/>
              <a:buFont typeface="+mj-lt"/>
              <a:buAutoNum type="arabicPeriod"/>
              <a:tabLst>
                <a:tab pos="682625" algn="l"/>
                <a:tab pos="744538" algn="l"/>
              </a:tabLst>
            </a:pP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5">
                <a:extLst>
                  <a:ext uri="{A12FA001-AC4F-418D-AE19-62706E023703}">
                    <ahyp:hlinkClr xmlns:ahyp="http://schemas.microsoft.com/office/drawing/2018/hyperlinkcolor" val="tx"/>
                  </a:ext>
                </a:extLst>
              </a:hlinkClick>
            </a:endParaRPr>
          </a:p>
          <a:p>
            <a:pPr marL="509588" lvl="0" indent="0" algn="ctr" defTabSz="914400" fontAlgn="base">
              <a:lnSpc>
                <a:spcPct val="90000"/>
              </a:lnSpc>
              <a:spcBef>
                <a:spcPct val="0"/>
              </a:spcBef>
              <a:buClrTx/>
              <a:buNone/>
              <a:tabLst>
                <a:tab pos="682625" algn="l"/>
                <a:tab pos="744538" algn="l"/>
              </a:tabLst>
            </a:pP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5">
                  <a:extLst>
                    <a:ext uri="{A12FA001-AC4F-418D-AE19-62706E023703}">
                      <ahyp:hlinkClr xmlns:ahyp="http://schemas.microsoft.com/office/drawing/2018/hyperlinkcolor" val="tx"/>
                    </a:ext>
                  </a:extLst>
                </a:hlinkClick>
              </a:rPr>
              <a:t>Florida Nurse Practitioner Network</a:t>
            </a: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909638" lvl="0" indent="-400050" algn="ctr" defTabSz="914400" fontAlgn="base">
              <a:lnSpc>
                <a:spcPct val="90000"/>
              </a:lnSpc>
              <a:spcBef>
                <a:spcPct val="0"/>
              </a:spcBef>
              <a:buClrTx/>
              <a:buFont typeface="+mj-lt"/>
              <a:buAutoNum type="arabicPeriod"/>
              <a:tabLst>
                <a:tab pos="682625" algn="l"/>
                <a:tab pos="744538" algn="l"/>
              </a:tabLst>
            </a:pP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6">
                <a:extLst>
                  <a:ext uri="{A12FA001-AC4F-418D-AE19-62706E023703}">
                    <ahyp:hlinkClr xmlns:ahyp="http://schemas.microsoft.com/office/drawing/2018/hyperlinkcolor" val="tx"/>
                  </a:ext>
                </a:extLst>
              </a:hlinkClick>
            </a:endParaRPr>
          </a:p>
          <a:p>
            <a:pPr marL="509588" lvl="0" indent="0" algn="ctr" defTabSz="914400" fontAlgn="base">
              <a:lnSpc>
                <a:spcPct val="90000"/>
              </a:lnSpc>
              <a:spcBef>
                <a:spcPct val="0"/>
              </a:spcBef>
              <a:buClrTx/>
              <a:buNone/>
              <a:tabLst>
                <a:tab pos="682625" algn="l"/>
                <a:tab pos="744538" algn="l"/>
              </a:tabLst>
            </a:pP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6">
                  <a:extLst>
                    <a:ext uri="{A12FA001-AC4F-418D-AE19-62706E023703}">
                      <ahyp:hlinkClr xmlns:ahyp="http://schemas.microsoft.com/office/drawing/2018/hyperlinkcolor" val="tx"/>
                    </a:ext>
                  </a:extLst>
                </a:hlinkClick>
              </a:rPr>
              <a:t>Florida Nurses Association</a:t>
            </a: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509588" lvl="0" indent="0" algn="ctr" defTabSz="914400" fontAlgn="base">
              <a:lnSpc>
                <a:spcPct val="90000"/>
              </a:lnSpc>
              <a:spcBef>
                <a:spcPct val="0"/>
              </a:spcBef>
              <a:buClrTx/>
              <a:buNone/>
              <a:tabLst>
                <a:tab pos="682625" algn="l"/>
                <a:tab pos="744538" algn="l"/>
              </a:tabLst>
            </a:pP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7">
                <a:extLst>
                  <a:ext uri="{A12FA001-AC4F-418D-AE19-62706E023703}">
                    <ahyp:hlinkClr xmlns:ahyp="http://schemas.microsoft.com/office/drawing/2018/hyperlinkcolor" val="tx"/>
                  </a:ext>
                </a:extLst>
              </a:hlinkClick>
            </a:endParaRPr>
          </a:p>
          <a:p>
            <a:pPr marL="509588" lvl="0" indent="0" algn="ctr" defTabSz="914400" fontAlgn="base">
              <a:lnSpc>
                <a:spcPct val="90000"/>
              </a:lnSpc>
              <a:spcBef>
                <a:spcPct val="0"/>
              </a:spcBef>
              <a:buClrTx/>
              <a:buNone/>
              <a:tabLst>
                <a:tab pos="682625" algn="l"/>
                <a:tab pos="744538" algn="l"/>
              </a:tabLst>
            </a:pP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7">
                  <a:extLst>
                    <a:ext uri="{A12FA001-AC4F-418D-AE19-62706E023703}">
                      <ahyp:hlinkClr xmlns:ahyp="http://schemas.microsoft.com/office/drawing/2018/hyperlinkcolor" val="tx"/>
                    </a:ext>
                  </a:extLst>
                </a:hlinkClick>
              </a:rPr>
              <a:t>Florida Gerontologic Advanced Practice Nurses Association</a:t>
            </a: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909638" lvl="0" indent="-400050" algn="ctr" defTabSz="914400" fontAlgn="base">
              <a:lnSpc>
                <a:spcPct val="90000"/>
              </a:lnSpc>
              <a:spcBef>
                <a:spcPct val="0"/>
              </a:spcBef>
              <a:buClrTx/>
              <a:buFont typeface="+mj-lt"/>
              <a:buAutoNum type="arabicPeriod"/>
              <a:tabLst>
                <a:tab pos="682625" algn="l"/>
                <a:tab pos="744538" algn="l"/>
              </a:tabLst>
            </a:pP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8">
                <a:extLst>
                  <a:ext uri="{A12FA001-AC4F-418D-AE19-62706E023703}">
                    <ahyp:hlinkClr xmlns:ahyp="http://schemas.microsoft.com/office/drawing/2018/hyperlinkcolor" val="tx"/>
                  </a:ext>
                </a:extLst>
              </a:hlinkClick>
            </a:endParaRPr>
          </a:p>
          <a:p>
            <a:pPr marL="509588" lvl="0" indent="0" algn="ctr" defTabSz="914400" fontAlgn="base">
              <a:lnSpc>
                <a:spcPct val="90000"/>
              </a:lnSpc>
              <a:spcBef>
                <a:spcPct val="0"/>
              </a:spcBef>
              <a:buClrTx/>
              <a:buNone/>
              <a:tabLst>
                <a:tab pos="682625" algn="l"/>
                <a:tab pos="744538" algn="l"/>
              </a:tabLst>
            </a:pP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8">
                  <a:extLst>
                    <a:ext uri="{A12FA001-AC4F-418D-AE19-62706E023703}">
                      <ahyp:hlinkClr xmlns:ahyp="http://schemas.microsoft.com/office/drawing/2018/hyperlinkcolor" val="tx"/>
                    </a:ext>
                  </a:extLst>
                </a:hlinkClick>
              </a:rPr>
              <a:t>South Florida Council of Advanced Practice Nurses</a:t>
            </a: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909638" lvl="0" indent="-400050" algn="ctr" defTabSz="914400" fontAlgn="base">
              <a:lnSpc>
                <a:spcPct val="90000"/>
              </a:lnSpc>
              <a:spcBef>
                <a:spcPct val="0"/>
              </a:spcBef>
              <a:buClrTx/>
              <a:buFont typeface="+mj-lt"/>
              <a:buAutoNum type="arabicPeriod"/>
              <a:tabLst>
                <a:tab pos="682625" algn="l"/>
                <a:tab pos="744538" algn="l"/>
              </a:tabLst>
            </a:pP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9">
                <a:extLst>
                  <a:ext uri="{A12FA001-AC4F-418D-AE19-62706E023703}">
                    <ahyp:hlinkClr xmlns:ahyp="http://schemas.microsoft.com/office/drawing/2018/hyperlinkcolor" val="tx"/>
                  </a:ext>
                </a:extLst>
              </a:hlinkClick>
            </a:endParaRPr>
          </a:p>
          <a:p>
            <a:pPr marL="509588" lvl="0" indent="0" algn="ctr" defTabSz="914400" fontAlgn="base">
              <a:lnSpc>
                <a:spcPct val="90000"/>
              </a:lnSpc>
              <a:spcBef>
                <a:spcPct val="0"/>
              </a:spcBef>
              <a:buClrTx/>
              <a:buNone/>
              <a:tabLst>
                <a:tab pos="682625" algn="l"/>
                <a:tab pos="744538" algn="l"/>
              </a:tabLst>
            </a:pP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9">
                  <a:extLst>
                    <a:ext uri="{A12FA001-AC4F-418D-AE19-62706E023703}">
                      <ahyp:hlinkClr xmlns:ahyp="http://schemas.microsoft.com/office/drawing/2018/hyperlinkcolor" val="tx"/>
                    </a:ext>
                  </a:extLst>
                </a:hlinkClick>
              </a:rPr>
              <a:t>Tampa Bay Advanced Practice </a:t>
            </a:r>
            <a:b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9">
                  <a:extLst>
                    <a:ext uri="{A12FA001-AC4F-418D-AE19-62706E023703}">
                      <ahyp:hlinkClr xmlns:ahyp="http://schemas.microsoft.com/office/drawing/2018/hyperlinkcolor" val="tx"/>
                    </a:ext>
                  </a:extLst>
                </a:hlinkClick>
              </a:rPr>
            </a:b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9">
                  <a:extLst>
                    <a:ext uri="{A12FA001-AC4F-418D-AE19-62706E023703}">
                      <ahyp:hlinkClr xmlns:ahyp="http://schemas.microsoft.com/office/drawing/2018/hyperlinkcolor" val="tx"/>
                    </a:ext>
                  </a:extLst>
                </a:hlinkClick>
              </a:rPr>
              <a:t>Nurses Council</a:t>
            </a: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509588" lvl="0" indent="0" algn="ctr" defTabSz="914400" fontAlgn="base">
              <a:lnSpc>
                <a:spcPct val="90000"/>
              </a:lnSpc>
              <a:spcBef>
                <a:spcPct val="0"/>
              </a:spcBef>
              <a:buClrTx/>
              <a:buNone/>
              <a:tabLst>
                <a:tab pos="682625" algn="l"/>
                <a:tab pos="744538" algn="l"/>
              </a:tabLst>
            </a:pPr>
            <a:endParaRPr lang="en-US" altLang="en-US" sz="4000" b="1"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509588" lvl="0" indent="0" algn="ctr" defTabSz="914400" fontAlgn="base">
              <a:lnSpc>
                <a:spcPct val="90000"/>
              </a:lnSpc>
              <a:spcBef>
                <a:spcPct val="0"/>
              </a:spcBef>
              <a:buClrTx/>
              <a:buNone/>
              <a:tabLst>
                <a:tab pos="682625" algn="l"/>
                <a:tab pos="744538" algn="l"/>
              </a:tabLst>
            </a:pPr>
            <a:r>
              <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hlinkClick r:id="rId10">
                  <a:extLst>
                    <a:ext uri="{A12FA001-AC4F-418D-AE19-62706E023703}">
                      <ahyp:hlinkClr xmlns:ahyp="http://schemas.microsoft.com/office/drawing/2018/hyperlinkcolor" val="tx"/>
                    </a:ext>
                  </a:extLst>
                </a:hlinkClick>
              </a:rPr>
              <a:t>Florida Chapter of NAPNAP</a:t>
            </a:r>
            <a:endParaRPr lang="en-US" altLang="en-US" sz="40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509588" lvl="0" indent="0" algn="ctr" defTabSz="914400" fontAlgn="base">
              <a:lnSpc>
                <a:spcPct val="90000"/>
              </a:lnSpc>
              <a:spcBef>
                <a:spcPct val="0"/>
              </a:spcBef>
              <a:buClrTx/>
              <a:buNone/>
              <a:tabLst>
                <a:tab pos="682625" algn="l"/>
                <a:tab pos="744538" algn="l"/>
              </a:tabLst>
            </a:pPr>
            <a:endParaRPr lang="en-US" altLang="en-US" sz="4000" b="1" dirty="0">
              <a:ln w="1905"/>
              <a:solidFill>
                <a:srgbClr val="0070C0"/>
              </a:solidFill>
              <a:effectLst>
                <a:innerShdw blurRad="69850" dist="43180" dir="5400000">
                  <a:srgbClr val="000000">
                    <a:alpha val="65000"/>
                  </a:srgbClr>
                </a:innerShdw>
              </a:effectLst>
              <a:cs typeface="Arial" panose="020B0604020202020204" pitchFamily="34" charset="0"/>
            </a:endParaRPr>
          </a:p>
        </p:txBody>
      </p:sp>
      <p:sp>
        <p:nvSpPr>
          <p:cNvPr id="7" name="Content Placeholder 6">
            <a:extLst>
              <a:ext uri="{FF2B5EF4-FFF2-40B4-BE49-F238E27FC236}">
                <a16:creationId xmlns:a16="http://schemas.microsoft.com/office/drawing/2014/main" id="{CF151DC2-33AC-684B-B3D7-2A3730036B0A}"/>
              </a:ext>
            </a:extLst>
          </p:cNvPr>
          <p:cNvSpPr>
            <a:spLocks noGrp="1"/>
          </p:cNvSpPr>
          <p:nvPr>
            <p:ph sz="half" idx="2"/>
          </p:nvPr>
        </p:nvSpPr>
        <p:spPr>
          <a:xfrm>
            <a:off x="151710" y="1547966"/>
            <a:ext cx="5199526" cy="5334000"/>
          </a:xfrm>
        </p:spPr>
        <p:txBody>
          <a:bodyPr>
            <a:normAutofit fontScale="47500" lnSpcReduction="20000"/>
          </a:bodyPr>
          <a:lstStyle/>
          <a:p>
            <a:pPr marL="0" lvl="0" indent="0" algn="ctr" defTabSz="914400" fontAlgn="base">
              <a:lnSpc>
                <a:spcPct val="90000"/>
              </a:lnSpc>
              <a:spcBef>
                <a:spcPct val="0"/>
              </a:spcBef>
              <a:buClrTx/>
              <a:buNone/>
            </a:pPr>
            <a:b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3">
                  <a:extLst>
                    <a:ext uri="{A12FA001-AC4F-418D-AE19-62706E023703}">
                      <ahyp:hlinkClr xmlns:ahyp="http://schemas.microsoft.com/office/drawing/2018/hyperlinkcolor" val="tx"/>
                    </a:ext>
                  </a:extLst>
                </a:hlinkClick>
              </a:rPr>
            </a:b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3">
                  <a:extLst>
                    <a:ext uri="{A12FA001-AC4F-418D-AE19-62706E023703}">
                      <ahyp:hlinkClr xmlns:ahyp="http://schemas.microsoft.com/office/drawing/2018/hyperlinkcolor" val="tx"/>
                    </a:ext>
                  </a:extLst>
                </a:hlinkClick>
              </a:rPr>
              <a:t>American Psychiatric Nurses  Association: Florida Chapter</a:t>
            </a: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endParaRPr>
          </a:p>
          <a:p>
            <a:pPr lvl="0" algn="ctr" defTabSz="914400" fontAlgn="base">
              <a:lnSpc>
                <a:spcPct val="90000"/>
              </a:lnSpc>
              <a:spcBef>
                <a:spcPct val="0"/>
              </a:spcBef>
              <a:buClrTx/>
              <a:buFont typeface="+mj-lt"/>
              <a:buAutoNum type="arabicPeriod"/>
            </a:pPr>
            <a:endParaRPr lang="en-US" altLang="en-US" sz="3800" b="1"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0" lvl="0" indent="0" algn="ctr" defTabSz="914400" fontAlgn="base">
              <a:lnSpc>
                <a:spcPct val="90000"/>
              </a:lnSpc>
              <a:spcBef>
                <a:spcPct val="0"/>
              </a:spcBef>
              <a:buClrTx/>
              <a:buNone/>
            </a:pP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1">
                  <a:extLst>
                    <a:ext uri="{A12FA001-AC4F-418D-AE19-62706E023703}">
                      <ahyp:hlinkClr xmlns:ahyp="http://schemas.microsoft.com/office/drawing/2018/hyperlinkcolor" val="tx"/>
                    </a:ext>
                  </a:extLst>
                </a:hlinkClick>
              </a:rPr>
              <a:t>Association of Advanced Practice Nurses in Business: Florida Chapter</a:t>
            </a: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0" lvl="0" indent="0" algn="ctr" defTabSz="914400" fontAlgn="base">
              <a:lnSpc>
                <a:spcPct val="90000"/>
              </a:lnSpc>
              <a:spcBef>
                <a:spcPct val="0"/>
              </a:spcBef>
              <a:buClrTx/>
              <a:buNone/>
            </a:pP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2">
                <a:extLst>
                  <a:ext uri="{A12FA001-AC4F-418D-AE19-62706E023703}">
                    <ahyp:hlinkClr xmlns:ahyp="http://schemas.microsoft.com/office/drawing/2018/hyperlinkcolor" val="tx"/>
                  </a:ext>
                </a:extLst>
              </a:hlinkClick>
            </a:endParaRPr>
          </a:p>
          <a:p>
            <a:pPr marL="0" lvl="0" indent="0" algn="ctr" defTabSz="914400" fontAlgn="base">
              <a:lnSpc>
                <a:spcPct val="90000"/>
              </a:lnSpc>
              <a:spcBef>
                <a:spcPct val="0"/>
              </a:spcBef>
              <a:buClrTx/>
              <a:buNone/>
            </a:pP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2">
                  <a:extLst>
                    <a:ext uri="{A12FA001-AC4F-418D-AE19-62706E023703}">
                      <ahyp:hlinkClr xmlns:ahyp="http://schemas.microsoft.com/office/drawing/2018/hyperlinkcolor" val="tx"/>
                    </a:ext>
                  </a:extLst>
                </a:hlinkClick>
              </a:rPr>
              <a:t>Central Florida Advanced Practice </a:t>
            </a:r>
            <a:b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2">
                  <a:extLst>
                    <a:ext uri="{A12FA001-AC4F-418D-AE19-62706E023703}">
                      <ahyp:hlinkClr xmlns:ahyp="http://schemas.microsoft.com/office/drawing/2018/hyperlinkcolor" val="tx"/>
                    </a:ext>
                  </a:extLst>
                </a:hlinkClick>
              </a:rPr>
            </a:b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2">
                  <a:extLst>
                    <a:ext uri="{A12FA001-AC4F-418D-AE19-62706E023703}">
                      <ahyp:hlinkClr xmlns:ahyp="http://schemas.microsoft.com/office/drawing/2018/hyperlinkcolor" val="tx"/>
                    </a:ext>
                  </a:extLst>
                </a:hlinkClick>
              </a:rPr>
              <a:t>Nursing Council</a:t>
            </a: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endParaRPr>
          </a:p>
          <a:p>
            <a:pPr lvl="0" algn="ctr" defTabSz="914400" fontAlgn="base">
              <a:lnSpc>
                <a:spcPct val="90000"/>
              </a:lnSpc>
              <a:spcBef>
                <a:spcPct val="0"/>
              </a:spcBef>
              <a:buClrTx/>
              <a:buFont typeface="+mj-lt"/>
              <a:buAutoNum type="arabicPeriod"/>
            </a:pP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3">
                <a:extLst>
                  <a:ext uri="{A12FA001-AC4F-418D-AE19-62706E023703}">
                    <ahyp:hlinkClr xmlns:ahyp="http://schemas.microsoft.com/office/drawing/2018/hyperlinkcolor" val="tx"/>
                  </a:ext>
                </a:extLst>
              </a:hlinkClick>
            </a:endParaRPr>
          </a:p>
          <a:p>
            <a:pPr marL="0" lvl="0" indent="0" algn="ctr" defTabSz="914400" fontAlgn="base">
              <a:lnSpc>
                <a:spcPct val="90000"/>
              </a:lnSpc>
              <a:spcBef>
                <a:spcPct val="0"/>
              </a:spcBef>
              <a:buClrTx/>
              <a:buNone/>
            </a:pP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3">
                  <a:extLst>
                    <a:ext uri="{A12FA001-AC4F-418D-AE19-62706E023703}">
                      <ahyp:hlinkClr xmlns:ahyp="http://schemas.microsoft.com/office/drawing/2018/hyperlinkcolor" val="tx"/>
                    </a:ext>
                  </a:extLst>
                </a:hlinkClick>
              </a:rPr>
              <a:t>Florida Affiliate of the American College of Nurse Midwives</a:t>
            </a: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endParaRPr>
          </a:p>
          <a:p>
            <a:pPr lvl="0" algn="ctr" defTabSz="914400" fontAlgn="base">
              <a:lnSpc>
                <a:spcPct val="90000"/>
              </a:lnSpc>
              <a:spcBef>
                <a:spcPct val="0"/>
              </a:spcBef>
              <a:buClrTx/>
              <a:buFont typeface="+mj-lt"/>
              <a:buAutoNum type="arabicPeriod"/>
            </a:pP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4">
                <a:extLst>
                  <a:ext uri="{A12FA001-AC4F-418D-AE19-62706E023703}">
                    <ahyp:hlinkClr xmlns:ahyp="http://schemas.microsoft.com/office/drawing/2018/hyperlinkcolor" val="tx"/>
                  </a:ext>
                </a:extLst>
              </a:hlinkClick>
            </a:endParaRPr>
          </a:p>
          <a:p>
            <a:pPr marL="0" lvl="0" indent="0" algn="ctr" defTabSz="914400" fontAlgn="base">
              <a:lnSpc>
                <a:spcPct val="90000"/>
              </a:lnSpc>
              <a:spcBef>
                <a:spcPct val="0"/>
              </a:spcBef>
              <a:buClrTx/>
              <a:buNone/>
            </a:pP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4">
                  <a:extLst>
                    <a:ext uri="{A12FA001-AC4F-418D-AE19-62706E023703}">
                      <ahyp:hlinkClr xmlns:ahyp="http://schemas.microsoft.com/office/drawing/2018/hyperlinkcolor" val="tx"/>
                    </a:ext>
                  </a:extLst>
                </a:hlinkClick>
              </a:rPr>
              <a:t>Florida Association of Neonatal Nurse Practitioners</a:t>
            </a: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endParaRPr>
          </a:p>
          <a:p>
            <a:pPr lvl="0" algn="ctr" defTabSz="914400" fontAlgn="base">
              <a:lnSpc>
                <a:spcPct val="90000"/>
              </a:lnSpc>
              <a:spcBef>
                <a:spcPct val="0"/>
              </a:spcBef>
              <a:buClrTx/>
              <a:buFont typeface="+mj-lt"/>
              <a:buAutoNum type="arabicPeriod"/>
            </a:pP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5">
                <a:extLst>
                  <a:ext uri="{A12FA001-AC4F-418D-AE19-62706E023703}">
                    <ahyp:hlinkClr xmlns:ahyp="http://schemas.microsoft.com/office/drawing/2018/hyperlinkcolor" val="tx"/>
                  </a:ext>
                </a:extLst>
              </a:hlinkClick>
            </a:endParaRPr>
          </a:p>
          <a:p>
            <a:pPr marL="0" lvl="0" indent="0" algn="ctr" defTabSz="914400" fontAlgn="base">
              <a:lnSpc>
                <a:spcPct val="90000"/>
              </a:lnSpc>
              <a:spcBef>
                <a:spcPct val="0"/>
              </a:spcBef>
              <a:buClrTx/>
              <a:buNone/>
            </a:pP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5">
                  <a:extLst>
                    <a:ext uri="{A12FA001-AC4F-418D-AE19-62706E023703}">
                      <ahyp:hlinkClr xmlns:ahyp="http://schemas.microsoft.com/office/drawing/2018/hyperlinkcolor" val="tx"/>
                    </a:ext>
                  </a:extLst>
                </a:hlinkClick>
              </a:rPr>
              <a:t>Florida Association of Clinical Nurse Specialists</a:t>
            </a: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endParaRPr>
          </a:p>
          <a:p>
            <a:pPr lvl="0" algn="ctr" defTabSz="914400" fontAlgn="base">
              <a:lnSpc>
                <a:spcPct val="90000"/>
              </a:lnSpc>
              <a:spcBef>
                <a:spcPct val="0"/>
              </a:spcBef>
              <a:buClrTx/>
              <a:buFont typeface="+mj-lt"/>
              <a:buAutoNum type="arabicPeriod"/>
            </a:pP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6">
                <a:extLst>
                  <a:ext uri="{A12FA001-AC4F-418D-AE19-62706E023703}">
                    <ahyp:hlinkClr xmlns:ahyp="http://schemas.microsoft.com/office/drawing/2018/hyperlinkcolor" val="tx"/>
                  </a:ext>
                </a:extLst>
              </a:hlinkClick>
            </a:endParaRPr>
          </a:p>
          <a:p>
            <a:pPr marL="0" lvl="0" indent="0" algn="ctr" defTabSz="914400" fontAlgn="base">
              <a:lnSpc>
                <a:spcPct val="90000"/>
              </a:lnSpc>
              <a:spcBef>
                <a:spcPct val="0"/>
              </a:spcBef>
              <a:buClrTx/>
              <a:buNone/>
            </a:pPr>
            <a:r>
              <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hlinkClick r:id="rId16">
                  <a:extLst>
                    <a:ext uri="{A12FA001-AC4F-418D-AE19-62706E023703}">
                      <ahyp:hlinkClr xmlns:ahyp="http://schemas.microsoft.com/office/drawing/2018/hyperlinkcolor" val="tx"/>
                    </a:ext>
                  </a:extLst>
                </a:hlinkClick>
              </a:rPr>
              <a:t>Florida Association of Nurse Anesthetists</a:t>
            </a:r>
            <a:endParaRPr lang="en-US" altLang="en-US" sz="3800" u="sng" dirty="0">
              <a:ln w="1905"/>
              <a:solidFill>
                <a:srgbClr val="0070C0"/>
              </a:solidFill>
              <a:effectLst>
                <a:innerShdw blurRad="69850" dist="43180" dir="5400000">
                  <a:srgbClr val="000000">
                    <a:alpha val="65000"/>
                  </a:srgbClr>
                </a:innerShdw>
              </a:effectLst>
              <a:cs typeface="Arial" panose="020B0604020202020204" pitchFamily="34" charset="0"/>
            </a:endParaRPr>
          </a:p>
          <a:p>
            <a:pPr marL="566738" lvl="0" algn="ctr" defTabSz="914400" fontAlgn="base">
              <a:lnSpc>
                <a:spcPct val="90000"/>
              </a:lnSpc>
              <a:spcBef>
                <a:spcPct val="0"/>
              </a:spcBef>
              <a:buClrTx/>
              <a:buFont typeface="+mj-lt"/>
              <a:buAutoNum type="arabicPeriod"/>
              <a:tabLst>
                <a:tab pos="511175" algn="l"/>
              </a:tabLst>
            </a:pPr>
            <a:endParaRPr lang="en-US" altLang="en-US" b="1" u="sng" dirty="0">
              <a:ln w="1905"/>
              <a:solidFill>
                <a:srgbClr val="0070C0"/>
              </a:solidFill>
              <a:effectLst>
                <a:innerShdw blurRad="69850" dist="43180" dir="5400000">
                  <a:srgbClr val="000000">
                    <a:alpha val="65000"/>
                  </a:srgbClr>
                </a:innerShdw>
              </a:effectLst>
              <a:cs typeface="Arial" panose="020B0604020202020204" pitchFamily="34" charset="0"/>
              <a:hlinkClick r:id="rId4">
                <a:extLst>
                  <a:ext uri="{A12FA001-AC4F-418D-AE19-62706E023703}">
                    <ahyp:hlinkClr xmlns:ahyp="http://schemas.microsoft.com/office/drawing/2018/hyperlinkcolor" val="tx"/>
                  </a:ext>
                </a:extLst>
              </a:hlinkClick>
            </a:endParaRPr>
          </a:p>
          <a:p>
            <a:pPr marL="909638" lvl="0" indent="-400050" algn="ctr" defTabSz="914400" fontAlgn="base">
              <a:lnSpc>
                <a:spcPct val="90000"/>
              </a:lnSpc>
              <a:spcBef>
                <a:spcPct val="0"/>
              </a:spcBef>
              <a:buClrTx/>
              <a:buFont typeface="+mj-lt"/>
              <a:buAutoNum type="arabicPeriod"/>
              <a:tabLst>
                <a:tab pos="682625" algn="l"/>
                <a:tab pos="744538" algn="l"/>
              </a:tabLst>
            </a:pPr>
            <a:endParaRPr lang="en-US" altLang="en-US" b="1" u="sng" dirty="0">
              <a:ln w="1905"/>
              <a:solidFill>
                <a:srgbClr val="0070C0"/>
              </a:solidFill>
              <a:effectLst>
                <a:innerShdw blurRad="69850" dist="43180" dir="5400000">
                  <a:srgbClr val="000000">
                    <a:alpha val="65000"/>
                  </a:srgbClr>
                </a:innerShdw>
              </a:effectLst>
              <a:cs typeface="Arial" panose="020B0604020202020204" pitchFamily="34" charset="0"/>
              <a:hlinkClick r:id="rId4">
                <a:extLst>
                  <a:ext uri="{A12FA001-AC4F-418D-AE19-62706E023703}">
                    <ahyp:hlinkClr xmlns:ahyp="http://schemas.microsoft.com/office/drawing/2018/hyperlinkcolor" val="tx"/>
                  </a:ext>
                </a:extLst>
              </a:hlinkClick>
            </a:endParaRPr>
          </a:p>
          <a:p>
            <a:pPr marL="909638" lvl="0" indent="-400050" algn="ctr" defTabSz="914400" fontAlgn="base">
              <a:lnSpc>
                <a:spcPct val="90000"/>
              </a:lnSpc>
              <a:spcBef>
                <a:spcPct val="0"/>
              </a:spcBef>
              <a:buClrTx/>
              <a:buFont typeface="+mj-lt"/>
              <a:buAutoNum type="arabicPeriod"/>
              <a:tabLst>
                <a:tab pos="682625" algn="l"/>
                <a:tab pos="744538" algn="l"/>
              </a:tabLst>
            </a:pPr>
            <a:endParaRPr lang="en-US" altLang="en-US" b="1" u="sng" dirty="0">
              <a:ln w="1905"/>
              <a:solidFill>
                <a:srgbClr val="0070C0"/>
              </a:solidFill>
              <a:effectLst>
                <a:innerShdw blurRad="69850" dist="43180" dir="5400000">
                  <a:srgbClr val="000000">
                    <a:alpha val="65000"/>
                  </a:srgbClr>
                </a:innerShdw>
              </a:effectLst>
              <a:cs typeface="Arial" panose="020B0604020202020204" pitchFamily="34" charset="0"/>
              <a:hlinkClick r:id="rId4">
                <a:extLst>
                  <a:ext uri="{A12FA001-AC4F-418D-AE19-62706E023703}">
                    <ahyp:hlinkClr xmlns:ahyp="http://schemas.microsoft.com/office/drawing/2018/hyperlinkcolor" val="tx"/>
                  </a:ext>
                </a:extLst>
              </a:hlinkClick>
            </a:endParaRPr>
          </a:p>
          <a:p>
            <a:endParaRPr lang="en-US" dirty="0"/>
          </a:p>
        </p:txBody>
      </p:sp>
      <p:pic>
        <p:nvPicPr>
          <p:cNvPr id="11" name="Picture 10">
            <a:extLst>
              <a:ext uri="{FF2B5EF4-FFF2-40B4-BE49-F238E27FC236}">
                <a16:creationId xmlns:a16="http://schemas.microsoft.com/office/drawing/2014/main" id="{5EF56B2D-2EFD-8844-ACB6-53F7E351F526}"/>
              </a:ext>
            </a:extLst>
          </p:cNvPr>
          <p:cNvPicPr>
            <a:picLocks noChangeAspect="1"/>
          </p:cNvPicPr>
          <p:nvPr/>
        </p:nvPicPr>
        <p:blipFill>
          <a:blip r:embed="rId17">
            <a:alphaModFix amt="50000"/>
          </a:blip>
          <a:stretch>
            <a:fillRect/>
          </a:stretch>
        </p:blipFill>
        <p:spPr>
          <a:xfrm>
            <a:off x="5518424" y="3131895"/>
            <a:ext cx="1569109" cy="1712821"/>
          </a:xfrm>
          <a:prstGeom prst="rect">
            <a:avLst/>
          </a:prstGeom>
        </p:spPr>
      </p:pic>
    </p:spTree>
    <p:extLst>
      <p:ext uri="{BB962C8B-B14F-4D97-AF65-F5344CB8AC3E}">
        <p14:creationId xmlns:p14="http://schemas.microsoft.com/office/powerpoint/2010/main" val="3473646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0A47798-A275-D441-ACD5-31188B7EE553}"/>
              </a:ext>
            </a:extLst>
          </p:cNvPr>
          <p:cNvSpPr txBox="1"/>
          <p:nvPr/>
        </p:nvSpPr>
        <p:spPr>
          <a:xfrm>
            <a:off x="1407408" y="437622"/>
            <a:ext cx="10584873" cy="707886"/>
          </a:xfrm>
          <a:prstGeom prst="rect">
            <a:avLst/>
          </a:prstGeom>
          <a:noFill/>
        </p:spPr>
        <p:txBody>
          <a:bodyPr wrap="square" rtlCol="0">
            <a:spAutoFit/>
          </a:bodyPr>
          <a:lstStyle/>
          <a:p>
            <a:r>
              <a:rPr lang="en-US" sz="4000" b="1" dirty="0"/>
              <a:t>Getting to Know Your Florida Legislature</a:t>
            </a:r>
          </a:p>
        </p:txBody>
      </p:sp>
      <p:pic>
        <p:nvPicPr>
          <p:cNvPr id="18" name="Picture 17">
            <a:extLst>
              <a:ext uri="{FF2B5EF4-FFF2-40B4-BE49-F238E27FC236}">
                <a16:creationId xmlns:a16="http://schemas.microsoft.com/office/drawing/2014/main" id="{82482A4E-38BF-EE48-B0BB-DE54CB00BF3D}"/>
              </a:ext>
            </a:extLst>
          </p:cNvPr>
          <p:cNvPicPr>
            <a:picLocks noChangeAspect="1"/>
          </p:cNvPicPr>
          <p:nvPr/>
        </p:nvPicPr>
        <p:blipFill>
          <a:blip r:embed="rId3"/>
          <a:stretch>
            <a:fillRect/>
          </a:stretch>
        </p:blipFill>
        <p:spPr>
          <a:xfrm>
            <a:off x="288514" y="2609222"/>
            <a:ext cx="3862182" cy="4248778"/>
          </a:xfrm>
          <a:prstGeom prst="rect">
            <a:avLst/>
          </a:prstGeom>
        </p:spPr>
      </p:pic>
      <p:pic>
        <p:nvPicPr>
          <p:cNvPr id="24" name="Picture 23">
            <a:extLst>
              <a:ext uri="{FF2B5EF4-FFF2-40B4-BE49-F238E27FC236}">
                <a16:creationId xmlns:a16="http://schemas.microsoft.com/office/drawing/2014/main" id="{022FBE03-9B4C-0943-ABB1-59CE0D96C012}"/>
              </a:ext>
            </a:extLst>
          </p:cNvPr>
          <p:cNvPicPr>
            <a:picLocks noChangeAspect="1"/>
          </p:cNvPicPr>
          <p:nvPr/>
        </p:nvPicPr>
        <p:blipFill>
          <a:blip r:embed="rId4"/>
          <a:stretch>
            <a:fillRect/>
          </a:stretch>
        </p:blipFill>
        <p:spPr>
          <a:xfrm>
            <a:off x="288513" y="1588170"/>
            <a:ext cx="3862183" cy="1033724"/>
          </a:xfrm>
          <a:prstGeom prst="rect">
            <a:avLst/>
          </a:prstGeom>
        </p:spPr>
      </p:pic>
      <p:pic>
        <p:nvPicPr>
          <p:cNvPr id="27" name="Picture 26">
            <a:extLst>
              <a:ext uri="{FF2B5EF4-FFF2-40B4-BE49-F238E27FC236}">
                <a16:creationId xmlns:a16="http://schemas.microsoft.com/office/drawing/2014/main" id="{25CBC09E-26F3-4A46-A8A4-D54CC924A20D}"/>
              </a:ext>
            </a:extLst>
          </p:cNvPr>
          <p:cNvPicPr>
            <a:picLocks noChangeAspect="1"/>
          </p:cNvPicPr>
          <p:nvPr/>
        </p:nvPicPr>
        <p:blipFill>
          <a:blip r:embed="rId5"/>
          <a:stretch>
            <a:fillRect/>
          </a:stretch>
        </p:blipFill>
        <p:spPr>
          <a:xfrm>
            <a:off x="4375915" y="1588169"/>
            <a:ext cx="3975876" cy="1033725"/>
          </a:xfrm>
          <a:prstGeom prst="rect">
            <a:avLst/>
          </a:prstGeom>
        </p:spPr>
      </p:pic>
      <p:pic>
        <p:nvPicPr>
          <p:cNvPr id="31" name="Picture 30">
            <a:extLst>
              <a:ext uri="{FF2B5EF4-FFF2-40B4-BE49-F238E27FC236}">
                <a16:creationId xmlns:a16="http://schemas.microsoft.com/office/drawing/2014/main" id="{A987E127-BB78-BA44-BD1F-6A2C2835DC48}"/>
              </a:ext>
            </a:extLst>
          </p:cNvPr>
          <p:cNvPicPr>
            <a:picLocks noChangeAspect="1"/>
          </p:cNvPicPr>
          <p:nvPr/>
        </p:nvPicPr>
        <p:blipFill>
          <a:blip r:embed="rId6"/>
          <a:stretch>
            <a:fillRect/>
          </a:stretch>
        </p:blipFill>
        <p:spPr>
          <a:xfrm>
            <a:off x="4469806" y="2621894"/>
            <a:ext cx="3788095" cy="4248778"/>
          </a:xfrm>
          <a:prstGeom prst="rect">
            <a:avLst/>
          </a:prstGeom>
        </p:spPr>
      </p:pic>
      <p:pic>
        <p:nvPicPr>
          <p:cNvPr id="34" name="Picture 33">
            <a:extLst>
              <a:ext uri="{FF2B5EF4-FFF2-40B4-BE49-F238E27FC236}">
                <a16:creationId xmlns:a16="http://schemas.microsoft.com/office/drawing/2014/main" id="{8597A4C0-9F42-BB4B-9F1B-CD3671D2D0C1}"/>
              </a:ext>
            </a:extLst>
          </p:cNvPr>
          <p:cNvPicPr>
            <a:picLocks noChangeAspect="1"/>
          </p:cNvPicPr>
          <p:nvPr/>
        </p:nvPicPr>
        <p:blipFill>
          <a:blip r:embed="rId7"/>
          <a:stretch>
            <a:fillRect/>
          </a:stretch>
        </p:blipFill>
        <p:spPr>
          <a:xfrm>
            <a:off x="9589838" y="5368433"/>
            <a:ext cx="1697755" cy="1181681"/>
          </a:xfrm>
          <a:prstGeom prst="rect">
            <a:avLst/>
          </a:prstGeom>
        </p:spPr>
      </p:pic>
      <p:pic>
        <p:nvPicPr>
          <p:cNvPr id="35" name="Picture 34">
            <a:extLst>
              <a:ext uri="{FF2B5EF4-FFF2-40B4-BE49-F238E27FC236}">
                <a16:creationId xmlns:a16="http://schemas.microsoft.com/office/drawing/2014/main" id="{662A0AD9-C02D-5D48-84E8-CBBAAE441570}"/>
              </a:ext>
            </a:extLst>
          </p:cNvPr>
          <p:cNvPicPr>
            <a:picLocks noChangeAspect="1"/>
          </p:cNvPicPr>
          <p:nvPr/>
        </p:nvPicPr>
        <p:blipFill>
          <a:blip r:embed="rId8"/>
          <a:stretch>
            <a:fillRect/>
          </a:stretch>
        </p:blipFill>
        <p:spPr>
          <a:xfrm>
            <a:off x="8813126" y="1588169"/>
            <a:ext cx="3179155" cy="3539729"/>
          </a:xfrm>
          <a:prstGeom prst="rect">
            <a:avLst/>
          </a:prstGeom>
        </p:spPr>
      </p:pic>
      <p:pic>
        <p:nvPicPr>
          <p:cNvPr id="10" name="Picture 9">
            <a:extLst>
              <a:ext uri="{FF2B5EF4-FFF2-40B4-BE49-F238E27FC236}">
                <a16:creationId xmlns:a16="http://schemas.microsoft.com/office/drawing/2014/main" id="{36D14786-A725-924A-82DB-131A9E1C09D4}"/>
              </a:ext>
            </a:extLst>
          </p:cNvPr>
          <p:cNvPicPr>
            <a:picLocks noChangeAspect="1"/>
          </p:cNvPicPr>
          <p:nvPr/>
        </p:nvPicPr>
        <p:blipFill>
          <a:blip r:embed="rId9"/>
          <a:stretch>
            <a:fillRect/>
          </a:stretch>
        </p:blipFill>
        <p:spPr>
          <a:xfrm>
            <a:off x="222852" y="220126"/>
            <a:ext cx="811469" cy="1142879"/>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97584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C718-FF28-A54A-98EB-A37E9EA38F71}"/>
              </a:ext>
            </a:extLst>
          </p:cNvPr>
          <p:cNvSpPr>
            <a:spLocks noGrp="1"/>
          </p:cNvSpPr>
          <p:nvPr>
            <p:ph type="title"/>
          </p:nvPr>
        </p:nvSpPr>
        <p:spPr>
          <a:xfrm>
            <a:off x="2143591" y="305737"/>
            <a:ext cx="8887353" cy="1978779"/>
          </a:xfrm>
        </p:spPr>
        <p:txBody>
          <a:bodyPr/>
          <a:lstStyle/>
          <a:p>
            <a:r>
              <a:rPr lang="en-US" sz="4400" u="sng" dirty="0">
                <a:solidFill>
                  <a:schemeClr val="tx1"/>
                </a:solidFill>
              </a:rPr>
              <a:t>Brief Legislative Process Review</a:t>
            </a:r>
            <a:br>
              <a:rPr lang="en-US" u="sng" dirty="0">
                <a:solidFill>
                  <a:schemeClr val="tx1"/>
                </a:solidFill>
              </a:rPr>
            </a:br>
            <a:r>
              <a:rPr lang="en-US" dirty="0">
                <a:solidFill>
                  <a:schemeClr val="tx1"/>
                </a:solidFill>
              </a:rPr>
              <a:t>     How a Bill becomes a Law</a:t>
            </a:r>
            <a:br>
              <a:rPr lang="en-US" u="sng" dirty="0">
                <a:solidFill>
                  <a:schemeClr val="tx1"/>
                </a:solidFill>
              </a:rPr>
            </a:br>
            <a:endParaRPr lang="en-US" dirty="0">
              <a:solidFill>
                <a:schemeClr val="tx1"/>
              </a:solidFill>
            </a:endParaRPr>
          </a:p>
        </p:txBody>
      </p:sp>
      <p:sp>
        <p:nvSpPr>
          <p:cNvPr id="3" name="Content Placeholder 2">
            <a:extLst>
              <a:ext uri="{FF2B5EF4-FFF2-40B4-BE49-F238E27FC236}">
                <a16:creationId xmlns:a16="http://schemas.microsoft.com/office/drawing/2014/main" id="{53EC95EC-F83B-6946-9A29-6BE68C4BFC26}"/>
              </a:ext>
            </a:extLst>
          </p:cNvPr>
          <p:cNvSpPr>
            <a:spLocks noGrp="1"/>
          </p:cNvSpPr>
          <p:nvPr>
            <p:ph idx="1"/>
          </p:nvPr>
        </p:nvSpPr>
        <p:spPr>
          <a:xfrm>
            <a:off x="166640" y="2365419"/>
            <a:ext cx="11688081" cy="4513601"/>
          </a:xfrm>
        </p:spPr>
        <p:txBody>
          <a:bodyPr>
            <a:normAutofit/>
          </a:bodyPr>
          <a:lstStyle/>
          <a:p>
            <a:pPr>
              <a:buClr>
                <a:schemeClr val="tx1"/>
              </a:buClr>
              <a:buFont typeface="Wingdings" pitchFamily="2" charset="2"/>
              <a:buChar char="v"/>
            </a:pPr>
            <a:r>
              <a:rPr lang="en-US" sz="2400" dirty="0"/>
              <a:t>New laws start with ideas, problems to be fixed or updates to old laws</a:t>
            </a:r>
          </a:p>
          <a:p>
            <a:pPr>
              <a:buClr>
                <a:schemeClr val="tx1"/>
              </a:buClr>
              <a:buFont typeface="Wingdings" pitchFamily="2" charset="2"/>
              <a:buChar char="v"/>
            </a:pPr>
            <a:r>
              <a:rPr lang="en-US" sz="2400" dirty="0"/>
              <a:t>House or Senate Legislator agrees to sponsor, draft and file a bill</a:t>
            </a:r>
          </a:p>
          <a:p>
            <a:pPr>
              <a:buClr>
                <a:schemeClr val="tx1"/>
              </a:buClr>
              <a:buFont typeface="Wingdings" pitchFamily="2" charset="2"/>
              <a:buChar char="v"/>
            </a:pPr>
            <a:r>
              <a:rPr lang="en-US" sz="2400" dirty="0"/>
              <a:t>Companion Bills maybe introduced-Bill is assigned one or more committees</a:t>
            </a:r>
          </a:p>
          <a:p>
            <a:pPr>
              <a:buClr>
                <a:schemeClr val="tx1"/>
              </a:buClr>
              <a:buFont typeface="Wingdings" pitchFamily="2" charset="2"/>
              <a:buChar char="v"/>
            </a:pPr>
            <a:r>
              <a:rPr lang="en-US" sz="2400" dirty="0"/>
              <a:t>The proposed bill is debated, amended, adopted or dies in committee</a:t>
            </a:r>
          </a:p>
          <a:p>
            <a:pPr>
              <a:buClr>
                <a:schemeClr val="tx1"/>
              </a:buClr>
              <a:buFont typeface="Wingdings" pitchFamily="2" charset="2"/>
              <a:buChar char="v"/>
            </a:pPr>
            <a:r>
              <a:rPr lang="en-US" sz="2400" dirty="0"/>
              <a:t>Review Process continues -  if passes goes to the floor of House &amp; Senate</a:t>
            </a:r>
          </a:p>
          <a:p>
            <a:pPr>
              <a:buClr>
                <a:schemeClr val="tx1"/>
              </a:buClr>
              <a:buFont typeface="Wingdings" pitchFamily="2" charset="2"/>
              <a:buChar char="v"/>
            </a:pPr>
            <a:r>
              <a:rPr lang="en-US" sz="2400" dirty="0"/>
              <a:t>A Final Joint session votes on Bill – must pass in both House &amp; Senate</a:t>
            </a:r>
          </a:p>
          <a:p>
            <a:pPr>
              <a:buClr>
                <a:schemeClr val="tx1"/>
              </a:buClr>
            </a:pPr>
            <a:endParaRPr lang="en-US" dirty="0"/>
          </a:p>
        </p:txBody>
      </p:sp>
      <p:pic>
        <p:nvPicPr>
          <p:cNvPr id="4" name="Picture 3">
            <a:extLst>
              <a:ext uri="{FF2B5EF4-FFF2-40B4-BE49-F238E27FC236}">
                <a16:creationId xmlns:a16="http://schemas.microsoft.com/office/drawing/2014/main" id="{66784533-F52E-B34B-812E-5EAED495E0BB}"/>
              </a:ext>
            </a:extLst>
          </p:cNvPr>
          <p:cNvPicPr>
            <a:picLocks noChangeAspect="1"/>
          </p:cNvPicPr>
          <p:nvPr/>
        </p:nvPicPr>
        <p:blipFill>
          <a:blip r:embed="rId3"/>
          <a:stretch>
            <a:fillRect/>
          </a:stretch>
        </p:blipFill>
        <p:spPr>
          <a:xfrm>
            <a:off x="166640" y="192607"/>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41477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52829-DCFD-4C94-9469-A0FF8C4D76B5}"/>
              </a:ext>
            </a:extLst>
          </p:cNvPr>
          <p:cNvPicPr>
            <a:picLocks noChangeAspect="1"/>
          </p:cNvPicPr>
          <p:nvPr/>
        </p:nvPicPr>
        <p:blipFill rotWithShape="1">
          <a:blip r:embed="rId2"/>
          <a:srcRect t="6229" r="-3" b="-3"/>
          <a:stretch/>
        </p:blipFill>
        <p:spPr>
          <a:xfrm>
            <a:off x="10066403" y="2782946"/>
            <a:ext cx="1739773" cy="2505705"/>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AB6FD46A-F8A3-4F6C-93F1-7DD3FA930132}"/>
              </a:ext>
            </a:extLst>
          </p:cNvPr>
          <p:cNvSpPr>
            <a:spLocks noGrp="1"/>
          </p:cNvSpPr>
          <p:nvPr>
            <p:ph idx="1"/>
          </p:nvPr>
        </p:nvSpPr>
        <p:spPr>
          <a:xfrm>
            <a:off x="588017" y="3187681"/>
            <a:ext cx="9309743" cy="3442950"/>
          </a:xfrm>
        </p:spPr>
        <p:txBody>
          <a:bodyPr>
            <a:noAutofit/>
          </a:bodyPr>
          <a:lstStyle/>
          <a:p>
            <a:pPr marL="0" indent="0">
              <a:lnSpc>
                <a:spcPct val="90000"/>
              </a:lnSpc>
              <a:buClr>
                <a:schemeClr val="tx1"/>
              </a:buClr>
              <a:buNone/>
            </a:pPr>
            <a:r>
              <a:rPr lang="en-US" sz="2400" dirty="0"/>
              <a:t>If a bill passes in one house of the legislature, it is sent to the other house for review. </a:t>
            </a:r>
          </a:p>
          <a:p>
            <a:pPr marL="0" indent="0">
              <a:lnSpc>
                <a:spcPct val="90000"/>
              </a:lnSpc>
              <a:buClr>
                <a:schemeClr val="tx1"/>
              </a:buClr>
              <a:buNone/>
            </a:pPr>
            <a:endParaRPr lang="en-US" sz="2400" dirty="0"/>
          </a:p>
          <a:p>
            <a:pPr marL="0" indent="0">
              <a:lnSpc>
                <a:spcPct val="90000"/>
              </a:lnSpc>
              <a:buClr>
                <a:schemeClr val="tx1"/>
              </a:buClr>
              <a:buNone/>
            </a:pPr>
            <a:r>
              <a:rPr lang="en-US" sz="2400" dirty="0"/>
              <a:t>A bill goes through the same process in the second house as it did in the first. </a:t>
            </a:r>
          </a:p>
          <a:p>
            <a:pPr marL="0" indent="0">
              <a:lnSpc>
                <a:spcPct val="90000"/>
              </a:lnSpc>
              <a:buClr>
                <a:schemeClr val="tx1"/>
              </a:buClr>
              <a:buNone/>
            </a:pPr>
            <a:endParaRPr lang="en-US" sz="2400" dirty="0"/>
          </a:p>
          <a:p>
            <a:pPr marL="0" indent="0">
              <a:lnSpc>
                <a:spcPct val="90000"/>
              </a:lnSpc>
              <a:buClr>
                <a:schemeClr val="tx1"/>
              </a:buClr>
              <a:buNone/>
            </a:pPr>
            <a:r>
              <a:rPr lang="en-US" sz="2400" dirty="0"/>
              <a:t>A bill can go back and forth between chambers until a consensus by lawmakers is reached. </a:t>
            </a:r>
          </a:p>
          <a:p>
            <a:pPr marL="0" indent="0">
              <a:lnSpc>
                <a:spcPct val="90000"/>
              </a:lnSpc>
              <a:buClr>
                <a:schemeClr val="tx1"/>
              </a:buClr>
              <a:buNone/>
            </a:pPr>
            <a:endParaRPr lang="en-US" sz="2400" dirty="0"/>
          </a:p>
          <a:p>
            <a:pPr marL="0" indent="0">
              <a:lnSpc>
                <a:spcPct val="90000"/>
              </a:lnSpc>
              <a:buClr>
                <a:schemeClr val="tx1"/>
              </a:buClr>
              <a:buNone/>
            </a:pPr>
            <a:r>
              <a:rPr lang="en-US" sz="2400" dirty="0"/>
              <a:t>Of course, the measure could fail at any point in the process. </a:t>
            </a:r>
          </a:p>
          <a:p>
            <a:pPr marL="0" indent="0">
              <a:lnSpc>
                <a:spcPct val="90000"/>
              </a:lnSpc>
              <a:buClr>
                <a:schemeClr val="tx1"/>
              </a:buClr>
              <a:buNone/>
            </a:pPr>
            <a:endParaRPr lang="en-US" sz="2400" dirty="0"/>
          </a:p>
          <a:p>
            <a:pPr marL="0" indent="0">
              <a:lnSpc>
                <a:spcPct val="90000"/>
              </a:lnSpc>
              <a:buClr>
                <a:schemeClr val="tx1"/>
              </a:buClr>
              <a:buNone/>
            </a:pPr>
            <a:endParaRPr lang="en-US" sz="2400" dirty="0"/>
          </a:p>
        </p:txBody>
      </p:sp>
      <p:sp>
        <p:nvSpPr>
          <p:cNvPr id="7" name="Title 1">
            <a:extLst>
              <a:ext uri="{FF2B5EF4-FFF2-40B4-BE49-F238E27FC236}">
                <a16:creationId xmlns:a16="http://schemas.microsoft.com/office/drawing/2014/main" id="{38C3DC51-0696-459D-BB94-75A958DEE899}"/>
              </a:ext>
            </a:extLst>
          </p:cNvPr>
          <p:cNvSpPr txBox="1">
            <a:spLocks/>
          </p:cNvSpPr>
          <p:nvPr/>
        </p:nvSpPr>
        <p:spPr>
          <a:xfrm>
            <a:off x="428263" y="365126"/>
            <a:ext cx="11377913" cy="1174308"/>
          </a:xfrm>
          <a:prstGeom prst="rect">
            <a:avLst/>
          </a:prstGeom>
          <a:effectLst>
            <a:outerShdw blurRad="50800" dir="14400000">
              <a:srgbClr val="000000">
                <a:alpha val="60000"/>
              </a:srgbClr>
            </a:outerShdw>
          </a:effectLst>
        </p:spPr>
        <p:txBody>
          <a:bodyPr vert="horz" lIns="91440" tIns="45720" rIns="91440" bIns="45720" rtlCol="0" anchor="b">
            <a:normAutofit fontScale="90000" lnSpcReduction="1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u="sng" dirty="0"/>
              <a:t>Brief Legislative Process Review</a:t>
            </a:r>
            <a:br>
              <a:rPr lang="en-US" sz="4800" u="sng" dirty="0"/>
            </a:br>
            <a:br>
              <a:rPr lang="en-US" sz="1600" u="sng" dirty="0"/>
            </a:br>
            <a:r>
              <a:rPr lang="en-US" sz="1600" dirty="0"/>
              <a:t>            </a:t>
            </a:r>
            <a:r>
              <a:rPr lang="en-US" sz="2400" u="sng" dirty="0"/>
              <a:t>How does an idea become a law in Florida?</a:t>
            </a:r>
            <a:r>
              <a:rPr lang="en-US" sz="2400" dirty="0"/>
              <a:t>    </a:t>
            </a:r>
            <a:r>
              <a:rPr lang="en-US" sz="1800" dirty="0"/>
              <a:t>(Continued)</a:t>
            </a:r>
            <a:endParaRPr lang="en-US" sz="2400" dirty="0"/>
          </a:p>
        </p:txBody>
      </p:sp>
      <p:pic>
        <p:nvPicPr>
          <p:cNvPr id="8" name="Picture 7">
            <a:extLst>
              <a:ext uri="{FF2B5EF4-FFF2-40B4-BE49-F238E27FC236}">
                <a16:creationId xmlns:a16="http://schemas.microsoft.com/office/drawing/2014/main" id="{10F4B77E-8110-9F4B-AC75-771384B16469}"/>
              </a:ext>
            </a:extLst>
          </p:cNvPr>
          <p:cNvPicPr>
            <a:picLocks noChangeAspect="1"/>
          </p:cNvPicPr>
          <p:nvPr/>
        </p:nvPicPr>
        <p:blipFill>
          <a:blip r:embed="rId3"/>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329683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52829-DCFD-4C94-9469-A0FF8C4D76B5}"/>
              </a:ext>
            </a:extLst>
          </p:cNvPr>
          <p:cNvPicPr>
            <a:picLocks noChangeAspect="1"/>
          </p:cNvPicPr>
          <p:nvPr/>
        </p:nvPicPr>
        <p:blipFill rotWithShape="1">
          <a:blip r:embed="rId2"/>
          <a:srcRect t="6229" r="-3" b="-3"/>
          <a:stretch/>
        </p:blipFill>
        <p:spPr>
          <a:xfrm>
            <a:off x="10066403" y="2878910"/>
            <a:ext cx="1739773" cy="2505705"/>
          </a:xfrm>
          <a:prstGeom prst="roundRect">
            <a:avLst>
              <a:gd name="adj" fmla="val 3876"/>
            </a:avLst>
          </a:prstGeom>
          <a:ln>
            <a:solidFill>
              <a:schemeClr val="accent1"/>
            </a:solidFill>
          </a:ln>
          <a:effectLst/>
        </p:spPr>
      </p:pic>
      <p:sp>
        <p:nvSpPr>
          <p:cNvPr id="3" name="Content Placeholder 2">
            <a:extLst>
              <a:ext uri="{FF2B5EF4-FFF2-40B4-BE49-F238E27FC236}">
                <a16:creationId xmlns:a16="http://schemas.microsoft.com/office/drawing/2014/main" id="{AB6FD46A-F8A3-4F6C-93F1-7DD3FA930132}"/>
              </a:ext>
            </a:extLst>
          </p:cNvPr>
          <p:cNvSpPr>
            <a:spLocks noGrp="1"/>
          </p:cNvSpPr>
          <p:nvPr>
            <p:ph idx="1"/>
          </p:nvPr>
        </p:nvSpPr>
        <p:spPr>
          <a:xfrm>
            <a:off x="644865" y="1900203"/>
            <a:ext cx="9309743" cy="4253259"/>
          </a:xfrm>
        </p:spPr>
        <p:txBody>
          <a:bodyPr>
            <a:noAutofit/>
          </a:bodyPr>
          <a:lstStyle/>
          <a:p>
            <a:pPr>
              <a:lnSpc>
                <a:spcPct val="90000"/>
              </a:lnSpc>
              <a:buClr>
                <a:schemeClr val="tx1"/>
              </a:buClr>
            </a:pPr>
            <a:endParaRPr lang="en-US" sz="2400" dirty="0"/>
          </a:p>
          <a:p>
            <a:pPr>
              <a:lnSpc>
                <a:spcPct val="90000"/>
              </a:lnSpc>
              <a:buClr>
                <a:schemeClr val="tx1"/>
              </a:buClr>
            </a:pPr>
            <a:r>
              <a:rPr lang="en-US" sz="2400" dirty="0"/>
              <a:t>Once a bill has passed on the floor in both chambers in identical form, it proceeds to the Governor for a  signature. Once signed by the Governor, the bill becomes law. If the Governor vetoes the bill, then it takes a 2/3 majority of both the Senate and the House to override his veto. A bill may also become a law if the Governor does not sign or veto it within a specific amount of time after the bill has been presented to the Governor. </a:t>
            </a:r>
          </a:p>
          <a:p>
            <a:pPr>
              <a:lnSpc>
                <a:spcPct val="90000"/>
              </a:lnSpc>
              <a:buClr>
                <a:schemeClr val="tx1"/>
              </a:buClr>
            </a:pPr>
            <a:r>
              <a:rPr lang="en-US" sz="2400" dirty="0"/>
              <a:t>The public, lobbyists, or a group's representatives can provide input on the legislation at each of the above stages.</a:t>
            </a:r>
          </a:p>
        </p:txBody>
      </p:sp>
      <p:sp>
        <p:nvSpPr>
          <p:cNvPr id="7" name="Title 1">
            <a:extLst>
              <a:ext uri="{FF2B5EF4-FFF2-40B4-BE49-F238E27FC236}">
                <a16:creationId xmlns:a16="http://schemas.microsoft.com/office/drawing/2014/main" id="{38C3DC51-0696-459D-BB94-75A958DEE899}"/>
              </a:ext>
            </a:extLst>
          </p:cNvPr>
          <p:cNvSpPr txBox="1">
            <a:spLocks/>
          </p:cNvSpPr>
          <p:nvPr/>
        </p:nvSpPr>
        <p:spPr>
          <a:xfrm>
            <a:off x="428263" y="365126"/>
            <a:ext cx="11377913" cy="1174308"/>
          </a:xfrm>
          <a:prstGeom prst="rect">
            <a:avLst/>
          </a:prstGeom>
          <a:effectLst>
            <a:outerShdw blurRad="50800" dir="14400000">
              <a:srgbClr val="000000">
                <a:alpha val="60000"/>
              </a:srgbClr>
            </a:outerShdw>
          </a:effectLst>
        </p:spPr>
        <p:txBody>
          <a:bodyPr vert="horz" lIns="91440" tIns="45720" rIns="91440" bIns="45720" rtlCol="0" anchor="b">
            <a:normAutofit fontScale="90000" lnSpcReduction="100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u="sng" dirty="0"/>
              <a:t>Brief Legislative Process Review</a:t>
            </a:r>
            <a:br>
              <a:rPr lang="en-US" sz="4800" u="sng" dirty="0"/>
            </a:br>
            <a:br>
              <a:rPr lang="en-US" sz="1600" u="sng" dirty="0"/>
            </a:br>
            <a:r>
              <a:rPr lang="en-US" sz="1600" dirty="0"/>
              <a:t>            </a:t>
            </a:r>
            <a:r>
              <a:rPr lang="en-US" sz="2400" u="sng" dirty="0"/>
              <a:t>How does an idea become a law in Florida?</a:t>
            </a:r>
            <a:r>
              <a:rPr lang="en-US" sz="2400" dirty="0"/>
              <a:t>    </a:t>
            </a:r>
            <a:r>
              <a:rPr lang="en-US" sz="1800" dirty="0"/>
              <a:t>(Continued)</a:t>
            </a:r>
            <a:endParaRPr lang="en-US" sz="2400" dirty="0"/>
          </a:p>
        </p:txBody>
      </p:sp>
      <p:pic>
        <p:nvPicPr>
          <p:cNvPr id="6" name="Picture 5">
            <a:extLst>
              <a:ext uri="{FF2B5EF4-FFF2-40B4-BE49-F238E27FC236}">
                <a16:creationId xmlns:a16="http://schemas.microsoft.com/office/drawing/2014/main" id="{A3CF545A-E5C1-1F46-A5E7-1CA360FE2B8B}"/>
              </a:ext>
            </a:extLst>
          </p:cNvPr>
          <p:cNvPicPr>
            <a:picLocks noChangeAspect="1"/>
          </p:cNvPicPr>
          <p:nvPr/>
        </p:nvPicPr>
        <p:blipFill>
          <a:blip r:embed="rId3"/>
          <a:stretch>
            <a:fillRect/>
          </a:stretch>
        </p:blipFill>
        <p:spPr>
          <a:xfrm>
            <a:off x="222852" y="220126"/>
            <a:ext cx="1107524" cy="155984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8581012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TotalTime>
  <Words>5529</Words>
  <Application>Microsoft Macintosh PowerPoint</Application>
  <PresentationFormat>Widescreen</PresentationFormat>
  <Paragraphs>574</Paragraphs>
  <Slides>43</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Century Gothic</vt:lpstr>
      <vt:lpstr>Open Sans</vt:lpstr>
      <vt:lpstr>Wingdings</vt:lpstr>
      <vt:lpstr>Wingdings 2</vt:lpstr>
      <vt:lpstr>Quotable</vt:lpstr>
      <vt:lpstr>Annual Advocacy  Awareness Webinar   Part 1 - Introduction to the  Legislative Process  July 22, 2020</vt:lpstr>
      <vt:lpstr>Objectives</vt:lpstr>
      <vt:lpstr>Disclosures</vt:lpstr>
      <vt:lpstr>Florida Coalition of  Advanced Practice Nurses</vt:lpstr>
      <vt:lpstr>MEMBERS OF The Florida Coalition of  Advanced Practice Nurses</vt:lpstr>
      <vt:lpstr>PowerPoint Presentation</vt:lpstr>
      <vt:lpstr>Brief Legislative Process Review      How a Bill becomes a Law </vt:lpstr>
      <vt:lpstr>PowerPoint Presentation</vt:lpstr>
      <vt:lpstr>PowerPoint Presentation</vt:lpstr>
      <vt:lpstr>How An Idea Becomes Law – Florida SENATE</vt:lpstr>
      <vt:lpstr>Legislative Regular Session  &amp; Annual Calendar</vt:lpstr>
      <vt:lpstr>Committees of Interest to the APRN’s</vt:lpstr>
      <vt:lpstr>2020 FLORIDA GOVERNOR </vt:lpstr>
      <vt:lpstr>2019-2020 Legislative Leadership SENATE PRESIDENT (Outgoing)</vt:lpstr>
      <vt:lpstr>2019-2020 Legislative Leadership HOUSE SPEAKER (Outgoing)</vt:lpstr>
      <vt:lpstr>2020-2021 Legislative Leadership SENATE PRESIDENT (Incoming)</vt:lpstr>
      <vt:lpstr>2020-2021 Legislative Leadership HOUSE SPEAKER (Incoming)</vt:lpstr>
      <vt:lpstr>PowerPoint Presentation</vt:lpstr>
      <vt:lpstr>PowerPoint Presentation</vt:lpstr>
      <vt:lpstr>House Bill 607 (2020) Continued</vt:lpstr>
      <vt:lpstr>The Road to Passage of House Bill 607  (Continued - 1 of 3)</vt:lpstr>
      <vt:lpstr>The Road to Passage of House Bill 607  (Continued - 2 of 3)</vt:lpstr>
      <vt:lpstr>The Road to Passage of House Bill 607  (Continued - 3 of 3)</vt:lpstr>
      <vt:lpstr>HB 607:  What It Does Do</vt:lpstr>
      <vt:lpstr>HB 607:  What it  Does NOT Do</vt:lpstr>
      <vt:lpstr> </vt:lpstr>
      <vt:lpstr>APRN-IP Council Members Appointed July 1, 2020</vt:lpstr>
      <vt:lpstr>Special Thanks for Your Continued Support</vt:lpstr>
      <vt:lpstr>Coalition Activities During the 2020 Legislative Session</vt:lpstr>
      <vt:lpstr>HB607 The “NO” Votes</vt:lpstr>
      <vt:lpstr>Tracking The Bills Of Interest and Keeping Up!</vt:lpstr>
      <vt:lpstr>Know Your Opposition Voting Matters!</vt:lpstr>
      <vt:lpstr>ARE REGISTERED TO VOTE?   </vt:lpstr>
      <vt:lpstr>2020-2021 Legislative Strategy</vt:lpstr>
      <vt:lpstr>COVID-19 and the APRN ROLE</vt:lpstr>
      <vt:lpstr>How do we move forward?</vt:lpstr>
      <vt:lpstr>August is APRN Advocacy Month </vt:lpstr>
      <vt:lpstr>What Next?</vt:lpstr>
      <vt:lpstr>Themes of August  APRN Advocacy Month</vt:lpstr>
      <vt:lpstr>Stay in the Know</vt:lpstr>
      <vt:lpstr>A Special Thanks for Your Leadership</vt:lpstr>
      <vt:lpstr>Are there any 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Advocacy  Awareness Webinar   Part 1 - Introduction to the  Legislative Process  July 22, 2020</dc:title>
  <dc:creator>Jean Aertker</dc:creator>
  <cp:lastModifiedBy>Jean Aertker</cp:lastModifiedBy>
  <cp:revision>12</cp:revision>
  <dcterms:created xsi:type="dcterms:W3CDTF">2020-07-03T19:25:20Z</dcterms:created>
  <dcterms:modified xsi:type="dcterms:W3CDTF">2020-07-21T01:12:46Z</dcterms:modified>
</cp:coreProperties>
</file>