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5" r:id="rId1"/>
  </p:sldMasterIdLst>
  <p:notesMasterIdLst>
    <p:notesMasterId r:id="rId18"/>
  </p:notesMasterIdLst>
  <p:sldIdLst>
    <p:sldId id="270" r:id="rId2"/>
    <p:sldId id="281" r:id="rId3"/>
    <p:sldId id="284" r:id="rId4"/>
    <p:sldId id="280" r:id="rId5"/>
    <p:sldId id="279" r:id="rId6"/>
    <p:sldId id="260" r:id="rId7"/>
    <p:sldId id="269" r:id="rId8"/>
    <p:sldId id="261" r:id="rId9"/>
    <p:sldId id="285" r:id="rId10"/>
    <p:sldId id="262" r:id="rId11"/>
    <p:sldId id="278" r:id="rId12"/>
    <p:sldId id="263" r:id="rId13"/>
    <p:sldId id="265" r:id="rId14"/>
    <p:sldId id="264" r:id="rId15"/>
    <p:sldId id="282" r:id="rId16"/>
    <p:sldId id="28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52" autoAdjust="0"/>
    <p:restoredTop sz="84082" autoAdjust="0"/>
  </p:normalViewPr>
  <p:slideViewPr>
    <p:cSldViewPr snapToGrid="0">
      <p:cViewPr varScale="1">
        <p:scale>
          <a:sx n="97" d="100"/>
          <a:sy n="97" d="100"/>
        </p:scale>
        <p:origin x="216"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2C585-A4F7-4A94-901E-A0A8B406759E}" type="datetimeFigureOut">
              <a:rPr lang="en-US" smtClean="0"/>
              <a:t>8/2/20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642D41-8944-4ABA-BB46-C2DB20F673AC}" type="slidenum">
              <a:rPr lang="en-US" smtClean="0"/>
              <a:t>‹#›</a:t>
            </a:fld>
            <a:endParaRPr lang="en-US"/>
          </a:p>
        </p:txBody>
      </p:sp>
    </p:spTree>
    <p:extLst>
      <p:ext uri="{BB962C8B-B14F-4D97-AF65-F5344CB8AC3E}">
        <p14:creationId xmlns:p14="http://schemas.microsoft.com/office/powerpoint/2010/main" val="2805749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Advanced Practice Registered Nurses (APRN) independently evaluate and manage patients under established protocol with a licensed physician. Four advanced practice roles are recognized in Florida’s Nurse Practice Act. </a:t>
            </a:r>
          </a:p>
        </p:txBody>
      </p:sp>
      <p:sp>
        <p:nvSpPr>
          <p:cNvPr id="4" name="Slide Number Placeholder 3"/>
          <p:cNvSpPr>
            <a:spLocks noGrp="1"/>
          </p:cNvSpPr>
          <p:nvPr>
            <p:ph type="sldNum" sz="quarter" idx="5"/>
          </p:nvPr>
        </p:nvSpPr>
        <p:spPr/>
        <p:txBody>
          <a:bodyPr/>
          <a:lstStyle/>
          <a:p>
            <a:fld id="{6E642D41-8944-4ABA-BB46-C2DB20F673AC}" type="slidenum">
              <a:rPr lang="en-US" smtClean="0"/>
              <a:t>1</a:t>
            </a:fld>
            <a:endParaRPr lang="en-US"/>
          </a:p>
        </p:txBody>
      </p:sp>
    </p:spTree>
    <p:extLst>
      <p:ext uri="{BB962C8B-B14F-4D97-AF65-F5344CB8AC3E}">
        <p14:creationId xmlns:p14="http://schemas.microsoft.com/office/powerpoint/2010/main" val="2900841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clinical nurse specialist has been a part of the health care industrial complex in the United States for more than 60 years. Through the decades, the profession has become widely accepted in the health care system as a standardized, licensed, and fully regulated health care occupation, and one that significantly impacts the nation’s economy by providing safe, low-cost, and effective evidence-based health care services.</a:t>
            </a:r>
          </a:p>
          <a:p>
            <a:endParaRPr lang="en-US" dirty="0"/>
          </a:p>
          <a:p>
            <a:r>
              <a:rPr lang="en-US" dirty="0"/>
              <a:t>Clinical nurse specialists are expert clinicians with advanced education and training in a specialized area of nursing practice who work in a wide variety of health care settings. In addition to conventional nursing responsibilities, which focus upon helping patients to prevent or resolve illness, a clinical nurse specialist’s scope of practice includes diagnosing and treating diseases, injuries and/or disabilities within his/her field of </a:t>
            </a:r>
            <a:r>
              <a:rPr lang="en-US" dirty="0" err="1"/>
              <a:t>expertise.A</a:t>
            </a:r>
            <a:r>
              <a:rPr lang="en-US" dirty="0"/>
              <a:t> clinical nurse specialists’ specialty may be defined by:</a:t>
            </a:r>
          </a:p>
          <a:p>
            <a:r>
              <a:rPr lang="en-US" dirty="0"/>
              <a:t>population (such as: pediatrics, geriatrics, women’s health);</a:t>
            </a:r>
          </a:p>
          <a:p>
            <a:r>
              <a:rPr lang="en-US" dirty="0"/>
              <a:t>setting (such as: critical care or emergency room);</a:t>
            </a:r>
          </a:p>
          <a:p>
            <a:r>
              <a:rPr lang="en-US" dirty="0"/>
              <a:t>disease or medical subspecialty (such as: diabetes or oncology);</a:t>
            </a:r>
          </a:p>
          <a:p>
            <a:r>
              <a:rPr lang="en-US" dirty="0"/>
              <a:t>type of care (such as: psychiatric or rehabilitation); or</a:t>
            </a:r>
          </a:p>
          <a:p>
            <a:r>
              <a:rPr lang="en-US" dirty="0"/>
              <a:t>type of problem (such as: pain, wounds, stress).</a:t>
            </a:r>
          </a:p>
          <a:p>
            <a:endParaRPr lang="en-US" dirty="0"/>
          </a:p>
        </p:txBody>
      </p:sp>
      <p:sp>
        <p:nvSpPr>
          <p:cNvPr id="4" name="Slide Number Placeholder 3"/>
          <p:cNvSpPr>
            <a:spLocks noGrp="1"/>
          </p:cNvSpPr>
          <p:nvPr>
            <p:ph type="sldNum" sz="quarter" idx="5"/>
          </p:nvPr>
        </p:nvSpPr>
        <p:spPr/>
        <p:txBody>
          <a:bodyPr/>
          <a:lstStyle/>
          <a:p>
            <a:fld id="{6E642D41-8944-4ABA-BB46-C2DB20F673AC}" type="slidenum">
              <a:rPr lang="en-US" smtClean="0"/>
              <a:t>11</a:t>
            </a:fld>
            <a:endParaRPr lang="en-US"/>
          </a:p>
        </p:txBody>
      </p:sp>
    </p:spTree>
    <p:extLst>
      <p:ext uri="{BB962C8B-B14F-4D97-AF65-F5344CB8AC3E}">
        <p14:creationId xmlns:p14="http://schemas.microsoft.com/office/powerpoint/2010/main" val="3999977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642D41-8944-4ABA-BB46-C2DB20F673AC}" type="slidenum">
              <a:rPr lang="en-US" smtClean="0"/>
              <a:t>13</a:t>
            </a:fld>
            <a:endParaRPr lang="en-US"/>
          </a:p>
        </p:txBody>
      </p:sp>
    </p:spTree>
    <p:extLst>
      <p:ext uri="{BB962C8B-B14F-4D97-AF65-F5344CB8AC3E}">
        <p14:creationId xmlns:p14="http://schemas.microsoft.com/office/powerpoint/2010/main" val="3236166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642D41-8944-4ABA-BB46-C2DB20F673AC}" type="slidenum">
              <a:rPr lang="en-US" smtClean="0"/>
              <a:t>15</a:t>
            </a:fld>
            <a:endParaRPr lang="en-US"/>
          </a:p>
        </p:txBody>
      </p:sp>
    </p:spTree>
    <p:extLst>
      <p:ext uri="{BB962C8B-B14F-4D97-AF65-F5344CB8AC3E}">
        <p14:creationId xmlns:p14="http://schemas.microsoft.com/office/powerpoint/2010/main" val="294163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Doctorate (DNP or PhD) or Masters Prepared (2 to 6 years beyond a bachelor’s degree).</a:t>
            </a:r>
          </a:p>
          <a:p>
            <a:r>
              <a:rPr lang="en-US" dirty="0"/>
              <a:t> </a:t>
            </a:r>
          </a:p>
          <a:p>
            <a:r>
              <a:rPr lang="en-US" dirty="0"/>
              <a:t>Advanced practice nurses must complete an accredited graduate nursing program AND pass an appropriate national specialty certification exam AND document ongoing continuing education. </a:t>
            </a:r>
          </a:p>
          <a:p>
            <a:r>
              <a:rPr lang="en-US" dirty="0"/>
              <a:t> </a:t>
            </a:r>
          </a:p>
          <a:p>
            <a:r>
              <a:rPr lang="en-US" dirty="0"/>
              <a:t>Doctoral Degrees in Nursing include PhD and DNP</a:t>
            </a:r>
          </a:p>
          <a:p>
            <a:r>
              <a:rPr lang="en-US" dirty="0"/>
              <a:t> </a:t>
            </a:r>
          </a:p>
          <a:p>
            <a:r>
              <a:rPr lang="en-US" dirty="0"/>
              <a:t>PhD - Doctor of Philosophy in nursing.  PhD is a research focused degree, with the purpose of generating new knowledge.  PhD-prepared nurses conduct research, may be employed in the academic and/or clinical settings, and may participate in organizational leadership roles.   </a:t>
            </a:r>
          </a:p>
          <a:p>
            <a:r>
              <a:rPr lang="en-US" dirty="0"/>
              <a:t>DNP- Doctor of Nursing Practice. DNP degree is a terminal clinical practice degree that  creates nursing leaders in clinical roles, interdisciplinary health care teams, organizational leadership roles, translating evidence gained through nursing research into practice, improving systems of care and measuring outcomes of patient groups, populations and communities.. DNP-prepared nurses are expert clinicians and may be employed in the academic setting.</a:t>
            </a:r>
          </a:p>
          <a:p>
            <a:r>
              <a:rPr lang="en-US" dirty="0"/>
              <a:t> </a:t>
            </a:r>
          </a:p>
          <a:p>
            <a:r>
              <a:rPr lang="en-US" dirty="0"/>
              <a:t> Doctoral – 4-6 years beyond Baccalaureate.</a:t>
            </a:r>
          </a:p>
          <a:p>
            <a:endParaRPr lang="en-US" dirty="0"/>
          </a:p>
          <a:p>
            <a:endParaRPr lang="en-US" dirty="0"/>
          </a:p>
        </p:txBody>
      </p:sp>
      <p:sp>
        <p:nvSpPr>
          <p:cNvPr id="4" name="Slide Number Placeholder 3"/>
          <p:cNvSpPr>
            <a:spLocks noGrp="1"/>
          </p:cNvSpPr>
          <p:nvPr>
            <p:ph type="sldNum" sz="quarter" idx="5"/>
          </p:nvPr>
        </p:nvSpPr>
        <p:spPr/>
        <p:txBody>
          <a:bodyPr/>
          <a:lstStyle/>
          <a:p>
            <a:fld id="{6E642D41-8944-4ABA-BB46-C2DB20F673AC}" type="slidenum">
              <a:rPr lang="en-US" smtClean="0"/>
              <a:t>2</a:t>
            </a:fld>
            <a:endParaRPr lang="en-US"/>
          </a:p>
        </p:txBody>
      </p:sp>
    </p:spTree>
    <p:extLst>
      <p:ext uri="{BB962C8B-B14F-4D97-AF65-F5344CB8AC3E}">
        <p14:creationId xmlns:p14="http://schemas.microsoft.com/office/powerpoint/2010/main" val="1200144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CNS in 3 areas of certification</a:t>
            </a:r>
          </a:p>
        </p:txBody>
      </p:sp>
      <p:sp>
        <p:nvSpPr>
          <p:cNvPr id="4" name="Slide Number Placeholder 3"/>
          <p:cNvSpPr>
            <a:spLocks noGrp="1"/>
          </p:cNvSpPr>
          <p:nvPr>
            <p:ph type="sldNum" sz="quarter" idx="5"/>
          </p:nvPr>
        </p:nvSpPr>
        <p:spPr/>
        <p:txBody>
          <a:bodyPr/>
          <a:lstStyle/>
          <a:p>
            <a:fld id="{6E642D41-8944-4ABA-BB46-C2DB20F673AC}" type="slidenum">
              <a:rPr lang="en-US" smtClean="0"/>
              <a:t>3</a:t>
            </a:fld>
            <a:endParaRPr lang="en-US"/>
          </a:p>
        </p:txBody>
      </p:sp>
    </p:spTree>
    <p:extLst>
      <p:ext uri="{BB962C8B-B14F-4D97-AF65-F5344CB8AC3E}">
        <p14:creationId xmlns:p14="http://schemas.microsoft.com/office/powerpoint/2010/main" val="2267844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Profession vs role</a:t>
            </a:r>
          </a:p>
          <a:p>
            <a:pPr marL="171450" indent="-171450">
              <a:buFont typeface="Arial" panose="020B0604020202020204" pitchFamily="34" charset="0"/>
              <a:buChar char="•"/>
            </a:pPr>
            <a:r>
              <a:rPr lang="en-US" dirty="0"/>
              <a:t>APRN’s are Registered Nurses with advanced degrees Advanced Practice nurses who practice at an advanced level, providing care in a specific role and/or patient population. They are educated to independently provide a wide range of healthcare services in a variety of healthcare settings. The APRN role consists of 4 areas:</a:t>
            </a:r>
          </a:p>
          <a:p>
            <a:r>
              <a:rPr lang="en-US" dirty="0"/>
              <a:t>-Certified Nurse Practitioner (NP) is educated and certified in a population focused area and provides  initial, ongoing and comprehensive care for acute and chronic illnesses, health histories and provide complete physical examinations: diagnose and treat many common acute and chronic problems; order and interpret laboratory results and X-rays; prescribe and manage medications and therapies, provide health teaching and supportive counseling with an emphasis on prevention of illness and health maintenance; and provider referrals to specialty providers as appropriate.</a:t>
            </a:r>
          </a:p>
          <a:p>
            <a:endParaRPr lang="en-US" dirty="0"/>
          </a:p>
          <a:p>
            <a:r>
              <a:rPr lang="en-US" dirty="0"/>
              <a:t>-Certified Nurse Midwife (CNM) provides comprehensive well- women care and manages the patient during labor and delivery, including ordering and performing some anesthetic procedures.</a:t>
            </a:r>
          </a:p>
          <a:p>
            <a:endParaRPr lang="en-US" dirty="0"/>
          </a:p>
          <a:p>
            <a:r>
              <a:rPr lang="en-US" dirty="0"/>
              <a:t>-Certified Registered Nurse Anesthetist (CRNA) selects and administers regional and general anesthetic agent, supports life function, and oversees patient recovery.</a:t>
            </a:r>
          </a:p>
          <a:p>
            <a:endParaRPr lang="en-US" dirty="0"/>
          </a:p>
          <a:p>
            <a:r>
              <a:rPr lang="en-US" dirty="0"/>
              <a:t>-Clinical Nurse Specialist (CNS) assesses and manages health status of individuals and families, often as educators, care coordinators for complexly ill patients, or expert consultants for nursing staff.</a:t>
            </a:r>
          </a:p>
          <a:p>
            <a:endParaRPr lang="en-US" dirty="0"/>
          </a:p>
          <a:p>
            <a:r>
              <a:rPr lang="en-US" dirty="0"/>
              <a:t>	</a:t>
            </a:r>
          </a:p>
        </p:txBody>
      </p:sp>
      <p:sp>
        <p:nvSpPr>
          <p:cNvPr id="4" name="Slide Number Placeholder 3"/>
          <p:cNvSpPr>
            <a:spLocks noGrp="1"/>
          </p:cNvSpPr>
          <p:nvPr>
            <p:ph type="sldNum" sz="quarter" idx="5"/>
          </p:nvPr>
        </p:nvSpPr>
        <p:spPr/>
        <p:txBody>
          <a:bodyPr/>
          <a:lstStyle/>
          <a:p>
            <a:fld id="{6E642D41-8944-4ABA-BB46-C2DB20F673AC}" type="slidenum">
              <a:rPr lang="en-US" smtClean="0"/>
              <a:t>4</a:t>
            </a:fld>
            <a:endParaRPr lang="en-US"/>
          </a:p>
        </p:txBody>
      </p:sp>
    </p:spTree>
    <p:extLst>
      <p:ext uri="{BB962C8B-B14F-4D97-AF65-F5344CB8AC3E}">
        <p14:creationId xmlns:p14="http://schemas.microsoft.com/office/powerpoint/2010/main" val="937577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Primary anesthesia professionals in rural and medically underserved areas. </a:t>
            </a:r>
          </a:p>
          <a:p>
            <a:r>
              <a:rPr lang="en-US" dirty="0"/>
              <a:t>CRNA </a:t>
            </a:r>
            <a:r>
              <a:rPr lang="en-US" dirty="0" err="1"/>
              <a:t>medicare</a:t>
            </a:r>
            <a:r>
              <a:rPr lang="en-US" dirty="0"/>
              <a:t> part D providers</a:t>
            </a:r>
          </a:p>
          <a:p>
            <a:r>
              <a:rPr lang="en-US" dirty="0"/>
              <a:t>American College of Nurse  Midwives</a:t>
            </a:r>
          </a:p>
          <a:p>
            <a:endParaRPr lang="en-US" dirty="0"/>
          </a:p>
          <a:p>
            <a:endParaRPr lang="en-US" dirty="0"/>
          </a:p>
        </p:txBody>
      </p:sp>
      <p:sp>
        <p:nvSpPr>
          <p:cNvPr id="4" name="Slide Number Placeholder 3"/>
          <p:cNvSpPr>
            <a:spLocks noGrp="1"/>
          </p:cNvSpPr>
          <p:nvPr>
            <p:ph type="sldNum" sz="quarter" idx="5"/>
          </p:nvPr>
        </p:nvSpPr>
        <p:spPr/>
        <p:txBody>
          <a:bodyPr/>
          <a:lstStyle/>
          <a:p>
            <a:fld id="{6E642D41-8944-4ABA-BB46-C2DB20F673AC}" type="slidenum">
              <a:rPr lang="en-US" smtClean="0"/>
              <a:t>5</a:t>
            </a:fld>
            <a:endParaRPr lang="en-US"/>
          </a:p>
        </p:txBody>
      </p:sp>
    </p:spTree>
    <p:extLst>
      <p:ext uri="{BB962C8B-B14F-4D97-AF65-F5344CB8AC3E}">
        <p14:creationId xmlns:p14="http://schemas.microsoft.com/office/powerpoint/2010/main" val="3688469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CNMs are licensed, independent health care providers with prescriptive authority in all 50 states, the District of Columbia, American Samoa, Guam, Puerto Rico and USVI. CNMs are defined as primary care providers under federal law. </a:t>
            </a:r>
          </a:p>
          <a:p>
            <a:r>
              <a:rPr lang="en-US" dirty="0"/>
              <a:t>-2017: attended 351,968 births (9.1% total of US births)</a:t>
            </a:r>
          </a:p>
          <a:p>
            <a:r>
              <a:rPr lang="en-US" dirty="0"/>
              <a:t>94.1% of births in hospital, 3.2% freestanding birth centers, 2.6% in homes</a:t>
            </a:r>
          </a:p>
          <a:p>
            <a:r>
              <a:rPr lang="en-US" dirty="0"/>
              <a:t>Medicaid reimbursement mandatory</a:t>
            </a:r>
          </a:p>
          <a:p>
            <a:endParaRPr lang="en-US" dirty="0"/>
          </a:p>
        </p:txBody>
      </p:sp>
      <p:sp>
        <p:nvSpPr>
          <p:cNvPr id="4" name="Slide Number Placeholder 3"/>
          <p:cNvSpPr>
            <a:spLocks noGrp="1"/>
          </p:cNvSpPr>
          <p:nvPr>
            <p:ph type="sldNum" sz="quarter" idx="5"/>
          </p:nvPr>
        </p:nvSpPr>
        <p:spPr/>
        <p:txBody>
          <a:bodyPr/>
          <a:lstStyle/>
          <a:p>
            <a:fld id="{6E642D41-8944-4ABA-BB46-C2DB20F673AC}" type="slidenum">
              <a:rPr lang="en-US" smtClean="0"/>
              <a:t>6</a:t>
            </a:fld>
            <a:endParaRPr lang="en-US"/>
          </a:p>
        </p:txBody>
      </p:sp>
    </p:spTree>
    <p:extLst>
      <p:ext uri="{BB962C8B-B14F-4D97-AF65-F5344CB8AC3E}">
        <p14:creationId xmlns:p14="http://schemas.microsoft.com/office/powerpoint/2010/main" val="2624430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 diagnose, treat, prescribe, comprehensive perspective to healthcare</a:t>
            </a:r>
          </a:p>
          <a:p>
            <a:endParaRPr lang="en-US" dirty="0"/>
          </a:p>
          <a:p>
            <a:r>
              <a:rPr lang="en-US" dirty="0"/>
              <a:t>Educated and trained o manage the health and wellness of populations across the  healthcare continuum </a:t>
            </a:r>
          </a:p>
          <a:p>
            <a:r>
              <a:rPr lang="en-US" dirty="0"/>
              <a:t>APRN’s are Registered Nurses with advanced degrees Advanced Practice nurses who practice at an advanced level, providing care in a specific role and/or patient population. They are educated to independently provide a wide range of healthcare services in a variety of healthcare settings. The APRN role consists of 4 areas:</a:t>
            </a:r>
          </a:p>
          <a:p>
            <a:r>
              <a:rPr lang="en-US" dirty="0"/>
              <a:t>-Certified Nurse Practitioner (NP) is educated and certified in a population focused area and provides  initial, ongoing and comprehensive care for acute and chronic illnesses, health histories and provide complete physical examinations: diagnose and treat many common acute and chronic problems; order and interpret laboratory results and X-rays; prescribe and manage medications and therapies, provide health teaching and supportive counseling with an emphasis on prevention of illness and health maintenance; and provider referrals to specialty providers as appropriate.</a:t>
            </a:r>
          </a:p>
          <a:p>
            <a:endParaRPr lang="en-US" dirty="0"/>
          </a:p>
        </p:txBody>
      </p:sp>
      <p:sp>
        <p:nvSpPr>
          <p:cNvPr id="4" name="Slide Number Placeholder 3"/>
          <p:cNvSpPr>
            <a:spLocks noGrp="1"/>
          </p:cNvSpPr>
          <p:nvPr>
            <p:ph type="sldNum" sz="quarter" idx="5"/>
          </p:nvPr>
        </p:nvSpPr>
        <p:spPr/>
        <p:txBody>
          <a:bodyPr/>
          <a:lstStyle/>
          <a:p>
            <a:fld id="{6E642D41-8944-4ABA-BB46-C2DB20F673AC}" type="slidenum">
              <a:rPr lang="en-US" smtClean="0"/>
              <a:t>8</a:t>
            </a:fld>
            <a:endParaRPr lang="en-US"/>
          </a:p>
        </p:txBody>
      </p:sp>
    </p:spTree>
    <p:extLst>
      <p:ext uri="{BB962C8B-B14F-4D97-AF65-F5344CB8AC3E}">
        <p14:creationId xmlns:p14="http://schemas.microsoft.com/office/powerpoint/2010/main" val="1292669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Population focused</a:t>
            </a:r>
          </a:p>
        </p:txBody>
      </p:sp>
      <p:sp>
        <p:nvSpPr>
          <p:cNvPr id="4" name="Slide Number Placeholder 3"/>
          <p:cNvSpPr>
            <a:spLocks noGrp="1"/>
          </p:cNvSpPr>
          <p:nvPr>
            <p:ph type="sldNum" sz="quarter" idx="5"/>
          </p:nvPr>
        </p:nvSpPr>
        <p:spPr/>
        <p:txBody>
          <a:bodyPr/>
          <a:lstStyle/>
          <a:p>
            <a:fld id="{6E642D41-8944-4ABA-BB46-C2DB20F673AC}" type="slidenum">
              <a:rPr lang="en-US" smtClean="0"/>
              <a:t>9</a:t>
            </a:fld>
            <a:endParaRPr lang="en-US"/>
          </a:p>
        </p:txBody>
      </p:sp>
    </p:spTree>
    <p:extLst>
      <p:ext uri="{BB962C8B-B14F-4D97-AF65-F5344CB8AC3E}">
        <p14:creationId xmlns:p14="http://schemas.microsoft.com/office/powerpoint/2010/main" val="3549358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APRN Consensus Model states that clinical nurse specialists who practice in the majority of states must obtain certification based on a population area. Current certification examinations based on population include:</a:t>
            </a:r>
          </a:p>
          <a:p>
            <a:r>
              <a:rPr lang="en-US" dirty="0"/>
              <a:t>Adult/Gerontology</a:t>
            </a:r>
          </a:p>
          <a:p>
            <a:r>
              <a:rPr lang="en-US" dirty="0"/>
              <a:t>Pediatrics</a:t>
            </a:r>
          </a:p>
          <a:p>
            <a:r>
              <a:rPr lang="en-US" dirty="0"/>
              <a:t>Neonatal</a:t>
            </a:r>
          </a:p>
        </p:txBody>
      </p:sp>
      <p:sp>
        <p:nvSpPr>
          <p:cNvPr id="4" name="Slide Number Placeholder 3"/>
          <p:cNvSpPr>
            <a:spLocks noGrp="1"/>
          </p:cNvSpPr>
          <p:nvPr>
            <p:ph type="sldNum" sz="quarter" idx="5"/>
          </p:nvPr>
        </p:nvSpPr>
        <p:spPr/>
        <p:txBody>
          <a:bodyPr/>
          <a:lstStyle/>
          <a:p>
            <a:fld id="{6E642D41-8944-4ABA-BB46-C2DB20F673AC}" type="slidenum">
              <a:rPr lang="en-US" smtClean="0"/>
              <a:t>10</a:t>
            </a:fld>
            <a:endParaRPr lang="en-US"/>
          </a:p>
        </p:txBody>
      </p:sp>
    </p:spTree>
    <p:extLst>
      <p:ext uri="{BB962C8B-B14F-4D97-AF65-F5344CB8AC3E}">
        <p14:creationId xmlns:p14="http://schemas.microsoft.com/office/powerpoint/2010/main" val="2514512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a:pPr/>
              <a:t>8/2/20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993606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EABC9F4D-F37A-2247-ABDC-DC4070385191}" type="datetimeFigureOut">
              <a:rPr lang="en-US" smtClean="0"/>
              <a:t>8/2/20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26E921E8-3424-DB4F-AB04-C8092ACEF543}" type="slidenum">
              <a:rPr lang="en-US" smtClean="0"/>
              <a:t>‹#›</a:t>
            </a:fld>
            <a:endParaRPr lang="en-US" dirty="0"/>
          </a:p>
        </p:txBody>
      </p:sp>
    </p:spTree>
    <p:extLst>
      <p:ext uri="{BB962C8B-B14F-4D97-AF65-F5344CB8AC3E}">
        <p14:creationId xmlns:p14="http://schemas.microsoft.com/office/powerpoint/2010/main" val="1819888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BC9F4D-F37A-2247-ABDC-DC4070385191}" type="datetimeFigureOut">
              <a:rPr lang="en-US" smtClean="0"/>
              <a:t>8/2/20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E921E8-3424-DB4F-AB04-C8092ACEF543}" type="slidenum">
              <a:rPr lang="en-US" smtClean="0"/>
              <a:t>‹#›</a:t>
            </a:fld>
            <a:endParaRPr lang="en-US" dirty="0"/>
          </a:p>
        </p:txBody>
      </p:sp>
    </p:spTree>
    <p:extLst>
      <p:ext uri="{BB962C8B-B14F-4D97-AF65-F5344CB8AC3E}">
        <p14:creationId xmlns:p14="http://schemas.microsoft.com/office/powerpoint/2010/main" val="3629344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1630017" y="1081456"/>
            <a:ext cx="533409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802295" y="1238502"/>
            <a:ext cx="4942529"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EABC9F4D-F37A-2247-ABDC-DC4070385191}" type="datetimeFigureOut">
              <a:rPr lang="en-US" smtClean="0"/>
              <a:t>8/2/20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921E8-3424-DB4F-AB04-C8092ACEF543}" type="slidenum">
              <a:rPr lang="en-US" smtClean="0"/>
              <a:t>‹#›</a:t>
            </a:fld>
            <a:endParaRPr lang="en-US" dirty="0"/>
          </a:p>
        </p:txBody>
      </p:sp>
    </p:spTree>
    <p:extLst>
      <p:ext uri="{BB962C8B-B14F-4D97-AF65-F5344CB8AC3E}">
        <p14:creationId xmlns:p14="http://schemas.microsoft.com/office/powerpoint/2010/main" val="4074290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EABC9F4D-F37A-2247-ABDC-DC4070385191}" type="datetimeFigureOut">
              <a:rPr lang="en-US" smtClean="0"/>
              <a:t>8/2/20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E921E8-3424-DB4F-AB04-C8092ACEF543}" type="slidenum">
              <a:rPr lang="en-US" smtClean="0"/>
              <a:t>‹#›</a:t>
            </a:fld>
            <a:endParaRPr lang="en-US" dirty="0"/>
          </a:p>
        </p:txBody>
      </p:sp>
    </p:spTree>
    <p:extLst>
      <p:ext uri="{BB962C8B-B14F-4D97-AF65-F5344CB8AC3E}">
        <p14:creationId xmlns:p14="http://schemas.microsoft.com/office/powerpoint/2010/main" val="2355825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a:pPr/>
              <a:t>8/2/20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F5094DD8-014C-7043-9052-5BE14DBE1457}"/>
              </a:ext>
            </a:extLst>
          </p:cNvPr>
          <p:cNvPicPr>
            <a:picLocks noChangeAspect="1"/>
          </p:cNvPicPr>
          <p:nvPr userDrawn="1"/>
        </p:nvPicPr>
        <p:blipFill>
          <a:blip r:embed="rId2"/>
          <a:stretch>
            <a:fillRect/>
          </a:stretch>
        </p:blipFill>
        <p:spPr>
          <a:xfrm>
            <a:off x="186898" y="187195"/>
            <a:ext cx="1263628" cy="1624013"/>
          </a:xfrm>
          <a:prstGeom prst="rect">
            <a:avLst/>
          </a:prstGeom>
        </p:spPr>
      </p:pic>
    </p:spTree>
    <p:extLst>
      <p:ext uri="{BB962C8B-B14F-4D97-AF65-F5344CB8AC3E}">
        <p14:creationId xmlns:p14="http://schemas.microsoft.com/office/powerpoint/2010/main" val="2057192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a:pPr/>
              <a:t>8/2/20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125680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a:pPr/>
              <a:t>8/2/20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1285634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858574" y="447188"/>
            <a:ext cx="9523423" cy="970450"/>
          </a:xfrm>
        </p:spPr>
        <p:txBody>
          <a:bodyPr/>
          <a:lstStyle/>
          <a:p>
            <a:r>
              <a:rPr lang="en-US" dirty="0"/>
              <a:t>Click to edit Master title style</a:t>
            </a:r>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a:pPr/>
              <a:t>8/2/20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pic>
        <p:nvPicPr>
          <p:cNvPr id="9" name="Picture 8" descr="A close up of a sign&#10;&#10;Description automatically generated">
            <a:extLst>
              <a:ext uri="{FF2B5EF4-FFF2-40B4-BE49-F238E27FC236}">
                <a16:creationId xmlns:a16="http://schemas.microsoft.com/office/drawing/2014/main" id="{217AD57D-DA41-2045-AFC9-6BB8CE2F5F16}"/>
              </a:ext>
            </a:extLst>
          </p:cNvPr>
          <p:cNvPicPr>
            <a:picLocks noChangeAspect="1"/>
          </p:cNvPicPr>
          <p:nvPr userDrawn="1"/>
        </p:nvPicPr>
        <p:blipFill>
          <a:blip r:embed="rId2"/>
          <a:stretch>
            <a:fillRect/>
          </a:stretch>
        </p:blipFill>
        <p:spPr>
          <a:xfrm>
            <a:off x="186898" y="187195"/>
            <a:ext cx="1263628" cy="1624013"/>
          </a:xfrm>
          <a:prstGeom prst="rect">
            <a:avLst/>
          </a:prstGeom>
        </p:spPr>
      </p:pic>
    </p:spTree>
    <p:extLst>
      <p:ext uri="{BB962C8B-B14F-4D97-AF65-F5344CB8AC3E}">
        <p14:creationId xmlns:p14="http://schemas.microsoft.com/office/powerpoint/2010/main" val="2272577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a:pPr/>
              <a:t>8/2/20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902455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a:pPr/>
              <a:t>8/2/20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pic>
        <p:nvPicPr>
          <p:cNvPr id="9" name="Picture 8" descr="A close up of a sign&#10;&#10;Description automatically generated">
            <a:extLst>
              <a:ext uri="{FF2B5EF4-FFF2-40B4-BE49-F238E27FC236}">
                <a16:creationId xmlns:a16="http://schemas.microsoft.com/office/drawing/2014/main" id="{F626765F-4BE9-A04D-82EB-0036107D9CAB}"/>
              </a:ext>
            </a:extLst>
          </p:cNvPr>
          <p:cNvPicPr>
            <a:picLocks noChangeAspect="1"/>
          </p:cNvPicPr>
          <p:nvPr userDrawn="1"/>
        </p:nvPicPr>
        <p:blipFill>
          <a:blip r:embed="rId2"/>
          <a:stretch>
            <a:fillRect/>
          </a:stretch>
        </p:blipFill>
        <p:spPr>
          <a:xfrm>
            <a:off x="186898" y="187195"/>
            <a:ext cx="1263628" cy="1624013"/>
          </a:xfrm>
          <a:prstGeom prst="rect">
            <a:avLst/>
          </a:prstGeom>
        </p:spPr>
      </p:pic>
    </p:spTree>
    <p:extLst>
      <p:ext uri="{BB962C8B-B14F-4D97-AF65-F5344CB8AC3E}">
        <p14:creationId xmlns:p14="http://schemas.microsoft.com/office/powerpoint/2010/main" val="165840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a:pPr/>
              <a:t>8/2/20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pic>
        <p:nvPicPr>
          <p:cNvPr id="11" name="Picture 10" descr="A close up of a sign&#10;&#10;Description automatically generated">
            <a:extLst>
              <a:ext uri="{FF2B5EF4-FFF2-40B4-BE49-F238E27FC236}">
                <a16:creationId xmlns:a16="http://schemas.microsoft.com/office/drawing/2014/main" id="{10B38786-E667-9F45-BEAE-96F825D5BF75}"/>
              </a:ext>
            </a:extLst>
          </p:cNvPr>
          <p:cNvPicPr>
            <a:picLocks noChangeAspect="1"/>
          </p:cNvPicPr>
          <p:nvPr userDrawn="1"/>
        </p:nvPicPr>
        <p:blipFill>
          <a:blip r:embed="rId2"/>
          <a:stretch>
            <a:fillRect/>
          </a:stretch>
        </p:blipFill>
        <p:spPr>
          <a:xfrm>
            <a:off x="186898" y="187195"/>
            <a:ext cx="1263628" cy="1624013"/>
          </a:xfrm>
          <a:prstGeom prst="rect">
            <a:avLst/>
          </a:prstGeom>
        </p:spPr>
      </p:pic>
    </p:spTree>
    <p:extLst>
      <p:ext uri="{BB962C8B-B14F-4D97-AF65-F5344CB8AC3E}">
        <p14:creationId xmlns:p14="http://schemas.microsoft.com/office/powerpoint/2010/main" val="8462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a:pPr/>
              <a:t>8/2/20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AD9CA293-4DF3-AB45-A4DF-73AEC498B0A5}"/>
              </a:ext>
            </a:extLst>
          </p:cNvPr>
          <p:cNvPicPr>
            <a:picLocks noChangeAspect="1"/>
          </p:cNvPicPr>
          <p:nvPr userDrawn="1"/>
        </p:nvPicPr>
        <p:blipFill>
          <a:blip r:embed="rId2"/>
          <a:stretch>
            <a:fillRect/>
          </a:stretch>
        </p:blipFill>
        <p:spPr>
          <a:xfrm>
            <a:off x="186898" y="187195"/>
            <a:ext cx="1263628" cy="1624013"/>
          </a:xfrm>
          <a:prstGeom prst="rect">
            <a:avLst/>
          </a:prstGeom>
        </p:spPr>
      </p:pic>
    </p:spTree>
    <p:extLst>
      <p:ext uri="{BB962C8B-B14F-4D97-AF65-F5344CB8AC3E}">
        <p14:creationId xmlns:p14="http://schemas.microsoft.com/office/powerpoint/2010/main" val="3543062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a:pPr/>
              <a:t>8/2/20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699461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643270" y="446087"/>
            <a:ext cx="2977414"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643270" y="446088"/>
            <a:ext cx="2977414" cy="1618396"/>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a:pPr/>
              <a:t>8/2/20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1340025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34816" y="447188"/>
            <a:ext cx="9447181"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EABC9F4D-F37A-2247-ABDC-DC4070385191}" type="datetimeFigureOut">
              <a:rPr lang="en-US" smtClean="0"/>
              <a:t>8/2/20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26E921E8-3424-DB4F-AB04-C8092ACEF543}"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90EDB979-EACE-E349-9BA1-8BF3CF48DA24}"/>
              </a:ext>
            </a:extLst>
          </p:cNvPr>
          <p:cNvPicPr>
            <a:picLocks noChangeAspect="1"/>
          </p:cNvPicPr>
          <p:nvPr userDrawn="1"/>
        </p:nvPicPr>
        <p:blipFill>
          <a:blip r:embed="rId17"/>
          <a:stretch>
            <a:fillRect/>
          </a:stretch>
        </p:blipFill>
        <p:spPr>
          <a:xfrm>
            <a:off x="319420" y="377824"/>
            <a:ext cx="1263628" cy="1624013"/>
          </a:xfrm>
          <a:prstGeom prst="rect">
            <a:avLst/>
          </a:prstGeom>
        </p:spPr>
      </p:pic>
    </p:spTree>
    <p:extLst>
      <p:ext uri="{BB962C8B-B14F-4D97-AF65-F5344CB8AC3E}">
        <p14:creationId xmlns:p14="http://schemas.microsoft.com/office/powerpoint/2010/main" val="3570735477"/>
      </p:ext>
    </p:extLst>
  </p:cSld>
  <p:clrMap bg1="dk1" tx1="lt1" bg2="dk2" tx2="lt2" accent1="accent1" accent2="accent2" accent3="accent3" accent4="accent4" accent5="accent5" accent6="accent6" hlink="hlink" folHlink="folHlink"/>
  <p:sldLayoutIdLst>
    <p:sldLayoutId id="2147483696" r:id="rId1"/>
    <p:sldLayoutId id="2147483710"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ncsbn.org/Consensus_Model_for_APRN_Regulation_July_2008.pdf"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nyulangone.org/locations/rusk-rehabilitation" TargetMode="External"/><Relationship Id="rId2" Type="http://schemas.openxmlformats.org/officeDocument/2006/relationships/hyperlink" Target="https://online.missouri.edu/degreeprograms/nursing/dnp/pediatric-clinical-nurse-specialist/"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https://www.midwife.org/acnm/files/cclibraryfiles/filename/000000007531/EssentialFactsAboutMidwives-UPDATED.pdf" TargetMode="External"/><Relationship Id="rId3" Type="http://schemas.openxmlformats.org/officeDocument/2006/relationships/hyperlink" Target="https://storage.aanp.org/www/documents/research/2020-NP-Infographic-Final.pdf" TargetMode="External"/><Relationship Id="rId7" Type="http://schemas.openxmlformats.org/officeDocument/2006/relationships/hyperlink" Target="https://nacns.org/professional-resources/practice-and-cns-role/cns-censu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explorehealthcareers.org/career/nursing/clinical-nurse-specialist/#:~:text=There%20are%20approximately%2072%2C000%20clinical,nursing%20homes%2C%20corporations%20and%20prisons" TargetMode="External"/><Relationship Id="rId5" Type="http://schemas.openxmlformats.org/officeDocument/2006/relationships/hyperlink" Target="https://www.fana.org/index.php?option=com_content&amp;view=article&amp;id=67:what-is-a-nurse-anesthetist-&amp;catid=20:site-content&amp;Itemid=153" TargetMode="External"/><Relationship Id="rId4" Type="http://schemas.openxmlformats.org/officeDocument/2006/relationships/hyperlink" Target="https://fana.memberclicks.net/assets/CRNAs%20At%20A%20Glance.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floydleelocums.com/2018/01/26/crna-week-2018/"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comprehensiveprimarycare.com/providers/nurse-practitioners/"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7CB1E-6B1D-44AF-A9A7-D9782D9C2855}"/>
              </a:ext>
            </a:extLst>
          </p:cNvPr>
          <p:cNvSpPr>
            <a:spLocks noGrp="1"/>
          </p:cNvSpPr>
          <p:nvPr>
            <p:ph type="title" idx="4294967295"/>
          </p:nvPr>
        </p:nvSpPr>
        <p:spPr>
          <a:xfrm>
            <a:off x="1594475" y="1949450"/>
            <a:ext cx="9906000" cy="1479550"/>
          </a:xfrm>
        </p:spPr>
        <p:txBody>
          <a:bodyPr>
            <a:normAutofit fontScale="90000"/>
          </a:bodyPr>
          <a:lstStyle/>
          <a:p>
            <a:pPr algn="ctr"/>
            <a:r>
              <a:rPr lang="en-US" sz="5400" dirty="0">
                <a:latin typeface="+mn-lt"/>
              </a:rPr>
              <a:t>APRN Roles:</a:t>
            </a:r>
            <a:br>
              <a:rPr lang="en-US" sz="5400" dirty="0">
                <a:latin typeface="+mn-lt"/>
              </a:rPr>
            </a:br>
            <a:r>
              <a:rPr lang="en-US" sz="5400" dirty="0">
                <a:latin typeface="+mn-lt"/>
              </a:rPr>
              <a:t> Four Roles, Four Ways to Care </a:t>
            </a:r>
          </a:p>
        </p:txBody>
      </p:sp>
      <p:sp>
        <p:nvSpPr>
          <p:cNvPr id="3" name="Content Placeholder 2">
            <a:extLst>
              <a:ext uri="{FF2B5EF4-FFF2-40B4-BE49-F238E27FC236}">
                <a16:creationId xmlns:a16="http://schemas.microsoft.com/office/drawing/2014/main" id="{426F4CE9-F502-43D7-85B6-E89DBA7ACF48}"/>
              </a:ext>
            </a:extLst>
          </p:cNvPr>
          <p:cNvSpPr>
            <a:spLocks noGrp="1"/>
          </p:cNvSpPr>
          <p:nvPr>
            <p:ph idx="4294967295"/>
          </p:nvPr>
        </p:nvSpPr>
        <p:spPr>
          <a:xfrm>
            <a:off x="6219825" y="3240088"/>
            <a:ext cx="5972175" cy="1966912"/>
          </a:xfrm>
        </p:spPr>
        <p:txBody>
          <a:bodyPr>
            <a:normAutofit/>
          </a:bodyPr>
          <a:lstStyle/>
          <a:p>
            <a:pPr marL="0" indent="0">
              <a:spcBef>
                <a:spcPts val="0"/>
              </a:spcBef>
              <a:buNone/>
            </a:pPr>
            <a:r>
              <a:rPr lang="en-US" sz="2000" dirty="0"/>
              <a:t>Dr. Stacia M. Hays, DNP, APRN, CPNP-PC, CNE, FAANP</a:t>
            </a:r>
            <a:br>
              <a:rPr lang="en-US" sz="2000" dirty="0"/>
            </a:br>
            <a:r>
              <a:rPr lang="en-US" sz="2000" dirty="0"/>
              <a:t>Dr. Paula </a:t>
            </a:r>
            <a:r>
              <a:rPr lang="en-US" sz="2000" dirty="0" err="1"/>
              <a:t>Timoney</a:t>
            </a:r>
            <a:r>
              <a:rPr lang="en-US" sz="2000" dirty="0"/>
              <a:t>, DNP, APRN, NNP-BC</a:t>
            </a:r>
            <a:br>
              <a:rPr lang="en-US" sz="2000" dirty="0"/>
            </a:br>
            <a:r>
              <a:rPr lang="en-US" sz="2000" dirty="0"/>
              <a:t>Dr. Arlene Wright, DNP, APRN, FNP-BC, FNAP</a:t>
            </a:r>
          </a:p>
        </p:txBody>
      </p:sp>
      <p:pic>
        <p:nvPicPr>
          <p:cNvPr id="6" name="Picture 5">
            <a:extLst>
              <a:ext uri="{FF2B5EF4-FFF2-40B4-BE49-F238E27FC236}">
                <a16:creationId xmlns:a16="http://schemas.microsoft.com/office/drawing/2014/main" id="{CCAC210E-B6DB-40D8-915D-00DB98E93D8E}"/>
              </a:ext>
            </a:extLst>
          </p:cNvPr>
          <p:cNvPicPr>
            <a:picLocks noChangeAspect="1"/>
          </p:cNvPicPr>
          <p:nvPr/>
        </p:nvPicPr>
        <p:blipFill>
          <a:blip r:embed="rId3"/>
          <a:stretch>
            <a:fillRect/>
          </a:stretch>
        </p:blipFill>
        <p:spPr>
          <a:xfrm>
            <a:off x="282102" y="402973"/>
            <a:ext cx="3453319" cy="1033044"/>
          </a:xfrm>
          <a:prstGeom prst="rect">
            <a:avLst/>
          </a:prstGeom>
        </p:spPr>
      </p:pic>
      <p:pic>
        <p:nvPicPr>
          <p:cNvPr id="5122" name="Picture 2">
            <a:extLst>
              <a:ext uri="{FF2B5EF4-FFF2-40B4-BE49-F238E27FC236}">
                <a16:creationId xmlns:a16="http://schemas.microsoft.com/office/drawing/2014/main" id="{716E528A-50C4-4AEA-83DF-7F73373325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8629" y="4863742"/>
            <a:ext cx="2423146" cy="16138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010CC27-1CEC-40F3-B5FD-B0386F3B417A}"/>
              </a:ext>
            </a:extLst>
          </p:cNvPr>
          <p:cNvPicPr>
            <a:picLocks noChangeAspect="1"/>
          </p:cNvPicPr>
          <p:nvPr/>
        </p:nvPicPr>
        <p:blipFill>
          <a:blip r:embed="rId5"/>
          <a:stretch>
            <a:fillRect/>
          </a:stretch>
        </p:blipFill>
        <p:spPr>
          <a:xfrm>
            <a:off x="436011" y="4883471"/>
            <a:ext cx="3087353" cy="1613844"/>
          </a:xfrm>
          <a:prstGeom prst="rect">
            <a:avLst/>
          </a:prstGeom>
        </p:spPr>
      </p:pic>
      <p:sp>
        <p:nvSpPr>
          <p:cNvPr id="12" name="TextBox 11">
            <a:extLst>
              <a:ext uri="{FF2B5EF4-FFF2-40B4-BE49-F238E27FC236}">
                <a16:creationId xmlns:a16="http://schemas.microsoft.com/office/drawing/2014/main" id="{09CAAFC5-CCF0-472A-8B5E-130B326DFDF7}"/>
              </a:ext>
            </a:extLst>
          </p:cNvPr>
          <p:cNvSpPr txBox="1"/>
          <p:nvPr/>
        </p:nvSpPr>
        <p:spPr>
          <a:xfrm>
            <a:off x="3420859" y="1477578"/>
            <a:ext cx="314562" cy="215444"/>
          </a:xfrm>
          <a:prstGeom prst="rect">
            <a:avLst/>
          </a:prstGeom>
          <a:noFill/>
        </p:spPr>
        <p:txBody>
          <a:bodyPr wrap="square" rtlCol="0">
            <a:spAutoFit/>
          </a:bodyPr>
          <a:lstStyle/>
          <a:p>
            <a:r>
              <a:rPr lang="en-US" sz="800" dirty="0"/>
              <a:t>1</a:t>
            </a:r>
          </a:p>
        </p:txBody>
      </p:sp>
      <p:sp>
        <p:nvSpPr>
          <p:cNvPr id="13" name="TextBox 12">
            <a:extLst>
              <a:ext uri="{FF2B5EF4-FFF2-40B4-BE49-F238E27FC236}">
                <a16:creationId xmlns:a16="http://schemas.microsoft.com/office/drawing/2014/main" id="{1269F420-545E-4616-BF49-BA3B00BDFD91}"/>
              </a:ext>
            </a:extLst>
          </p:cNvPr>
          <p:cNvSpPr txBox="1"/>
          <p:nvPr/>
        </p:nvSpPr>
        <p:spPr>
          <a:xfrm>
            <a:off x="11436710" y="1991650"/>
            <a:ext cx="225065" cy="215444"/>
          </a:xfrm>
          <a:prstGeom prst="rect">
            <a:avLst/>
          </a:prstGeom>
          <a:noFill/>
        </p:spPr>
        <p:txBody>
          <a:bodyPr wrap="square" rtlCol="0">
            <a:spAutoFit/>
          </a:bodyPr>
          <a:lstStyle/>
          <a:p>
            <a:r>
              <a:rPr lang="en-US" sz="800" dirty="0"/>
              <a:t>2</a:t>
            </a:r>
          </a:p>
        </p:txBody>
      </p:sp>
      <p:sp>
        <p:nvSpPr>
          <p:cNvPr id="14" name="TextBox 13">
            <a:extLst>
              <a:ext uri="{FF2B5EF4-FFF2-40B4-BE49-F238E27FC236}">
                <a16:creationId xmlns:a16="http://schemas.microsoft.com/office/drawing/2014/main" id="{78430F37-A405-466E-A715-B777041B20FF}"/>
              </a:ext>
            </a:extLst>
          </p:cNvPr>
          <p:cNvSpPr txBox="1"/>
          <p:nvPr/>
        </p:nvSpPr>
        <p:spPr>
          <a:xfrm>
            <a:off x="3200765" y="6552804"/>
            <a:ext cx="322599" cy="215444"/>
          </a:xfrm>
          <a:prstGeom prst="rect">
            <a:avLst/>
          </a:prstGeom>
          <a:noFill/>
        </p:spPr>
        <p:txBody>
          <a:bodyPr wrap="square" rtlCol="0">
            <a:spAutoFit/>
          </a:bodyPr>
          <a:lstStyle/>
          <a:p>
            <a:r>
              <a:rPr lang="en-US" sz="800" dirty="0"/>
              <a:t>3</a:t>
            </a:r>
          </a:p>
        </p:txBody>
      </p:sp>
      <p:sp>
        <p:nvSpPr>
          <p:cNvPr id="15" name="TextBox 14">
            <a:extLst>
              <a:ext uri="{FF2B5EF4-FFF2-40B4-BE49-F238E27FC236}">
                <a16:creationId xmlns:a16="http://schemas.microsoft.com/office/drawing/2014/main" id="{43940084-9637-4975-A499-AD4D6DC9DAC7}"/>
              </a:ext>
            </a:extLst>
          </p:cNvPr>
          <p:cNvSpPr txBox="1"/>
          <p:nvPr/>
        </p:nvSpPr>
        <p:spPr>
          <a:xfrm flipH="1">
            <a:off x="11339176" y="6539989"/>
            <a:ext cx="322599" cy="215444"/>
          </a:xfrm>
          <a:prstGeom prst="rect">
            <a:avLst/>
          </a:prstGeom>
          <a:noFill/>
        </p:spPr>
        <p:txBody>
          <a:bodyPr wrap="square" rtlCol="0">
            <a:spAutoFit/>
          </a:bodyPr>
          <a:lstStyle/>
          <a:p>
            <a:r>
              <a:rPr lang="en-US" sz="800" dirty="0"/>
              <a:t>4</a:t>
            </a:r>
          </a:p>
        </p:txBody>
      </p:sp>
      <p:sp>
        <p:nvSpPr>
          <p:cNvPr id="16" name="AutoShape 4" descr="Physiatrist Dr. Sofia Prilik and Patient">
            <a:extLst>
              <a:ext uri="{FF2B5EF4-FFF2-40B4-BE49-F238E27FC236}">
                <a16:creationId xmlns:a16="http://schemas.microsoft.com/office/drawing/2014/main" id="{295F186F-2594-484C-8EDB-255B090A6B7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a:extLst>
              <a:ext uri="{FF2B5EF4-FFF2-40B4-BE49-F238E27FC236}">
                <a16:creationId xmlns:a16="http://schemas.microsoft.com/office/drawing/2014/main" id="{91C0D709-1D81-458E-AFDC-F06CAED9BB93}"/>
              </a:ext>
            </a:extLst>
          </p:cNvPr>
          <p:cNvPicPr>
            <a:picLocks noChangeAspect="1"/>
          </p:cNvPicPr>
          <p:nvPr/>
        </p:nvPicPr>
        <p:blipFill>
          <a:blip r:embed="rId6"/>
          <a:stretch>
            <a:fillRect/>
          </a:stretch>
        </p:blipFill>
        <p:spPr>
          <a:xfrm>
            <a:off x="9024729" y="247407"/>
            <a:ext cx="2731259" cy="1536333"/>
          </a:xfrm>
          <a:prstGeom prst="rect">
            <a:avLst/>
          </a:prstGeom>
        </p:spPr>
      </p:pic>
      <p:pic>
        <p:nvPicPr>
          <p:cNvPr id="5" name="Picture 4" descr="A close up of a sign&#10;&#10;Description automatically generated">
            <a:extLst>
              <a:ext uri="{FF2B5EF4-FFF2-40B4-BE49-F238E27FC236}">
                <a16:creationId xmlns:a16="http://schemas.microsoft.com/office/drawing/2014/main" id="{10DC4E18-187E-214B-97E1-9AF160598C71}"/>
              </a:ext>
            </a:extLst>
          </p:cNvPr>
          <p:cNvPicPr>
            <a:picLocks noChangeAspect="1"/>
          </p:cNvPicPr>
          <p:nvPr/>
        </p:nvPicPr>
        <p:blipFill>
          <a:blip r:embed="rId7"/>
          <a:stretch>
            <a:fillRect/>
          </a:stretch>
        </p:blipFill>
        <p:spPr>
          <a:xfrm>
            <a:off x="132475" y="2582652"/>
            <a:ext cx="1529984" cy="1966333"/>
          </a:xfrm>
          <a:prstGeom prst="rect">
            <a:avLst/>
          </a:prstGeom>
        </p:spPr>
      </p:pic>
    </p:spTree>
    <p:extLst>
      <p:ext uri="{BB962C8B-B14F-4D97-AF65-F5344CB8AC3E}">
        <p14:creationId xmlns:p14="http://schemas.microsoft.com/office/powerpoint/2010/main" val="3719455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5789F-3903-4ABA-9360-688235E283E8}"/>
              </a:ext>
            </a:extLst>
          </p:cNvPr>
          <p:cNvSpPr>
            <a:spLocks noGrp="1"/>
          </p:cNvSpPr>
          <p:nvPr>
            <p:ph type="title"/>
          </p:nvPr>
        </p:nvSpPr>
        <p:spPr>
          <a:xfrm>
            <a:off x="7608635" y="4314832"/>
            <a:ext cx="3950672" cy="2684871"/>
          </a:xfrm>
        </p:spPr>
        <p:txBody>
          <a:bodyPr vert="horz" lIns="91440" tIns="45720" rIns="91440" bIns="45720" rtlCol="0" anchor="b">
            <a:normAutofit fontScale="90000"/>
          </a:bodyPr>
          <a:lstStyle/>
          <a:p>
            <a:pPr algn="l"/>
            <a:r>
              <a:rPr lang="en-US" sz="3100" dirty="0">
                <a:solidFill>
                  <a:schemeClr val="tx1">
                    <a:lumMod val="95000"/>
                  </a:schemeClr>
                </a:solidFill>
              </a:rPr>
              <a:t>E</a:t>
            </a:r>
            <a:r>
              <a:rPr lang="en-US" sz="3100" b="0" i="0" dirty="0">
                <a:solidFill>
                  <a:schemeClr val="tx1">
                    <a:lumMod val="95000"/>
                  </a:schemeClr>
                </a:solidFill>
                <a:effectLst/>
              </a:rPr>
              <a:t>xpert clinicians with advanced education and training in a specialized area of nursing practice who work in a wide variety of health care settings</a:t>
            </a:r>
            <a:br>
              <a:rPr lang="en-US" sz="1300" dirty="0"/>
            </a:br>
            <a:br>
              <a:rPr lang="en-US" sz="1300" dirty="0"/>
            </a:br>
            <a:br>
              <a:rPr lang="en-US" sz="1300" dirty="0"/>
            </a:br>
            <a:br>
              <a:rPr lang="en-US" sz="1300" dirty="0"/>
            </a:br>
            <a:br>
              <a:rPr lang="en-US" sz="1300" dirty="0"/>
            </a:br>
            <a:br>
              <a:rPr lang="en-US" sz="1400" dirty="0"/>
            </a:br>
            <a:endParaRPr lang="en-US" sz="1400" dirty="0"/>
          </a:p>
        </p:txBody>
      </p:sp>
      <p:pic>
        <p:nvPicPr>
          <p:cNvPr id="3076" name="Picture 4">
            <a:extLst>
              <a:ext uri="{FF2B5EF4-FFF2-40B4-BE49-F238E27FC236}">
                <a16:creationId xmlns:a16="http://schemas.microsoft.com/office/drawing/2014/main" id="{EFF4523F-1A81-444C-A518-080BF484CF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380" y="2348311"/>
            <a:ext cx="6647018" cy="412650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EA5A8176-4FC8-DF4F-A8A8-F2F0573128C9}"/>
              </a:ext>
            </a:extLst>
          </p:cNvPr>
          <p:cNvSpPr txBox="1">
            <a:spLocks/>
          </p:cNvSpPr>
          <p:nvPr/>
        </p:nvSpPr>
        <p:spPr>
          <a:xfrm>
            <a:off x="1858574" y="447188"/>
            <a:ext cx="952342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Clinical Nurse Specialist (CNS)</a:t>
            </a:r>
            <a:endParaRPr lang="en-US" dirty="0"/>
          </a:p>
        </p:txBody>
      </p:sp>
    </p:spTree>
    <p:extLst>
      <p:ext uri="{BB962C8B-B14F-4D97-AF65-F5344CB8AC3E}">
        <p14:creationId xmlns:p14="http://schemas.microsoft.com/office/powerpoint/2010/main" val="675029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69D59-FDBA-4797-92F5-A7567B2DFDD1}"/>
              </a:ext>
            </a:extLst>
          </p:cNvPr>
          <p:cNvSpPr>
            <a:spLocks noGrp="1"/>
          </p:cNvSpPr>
          <p:nvPr>
            <p:ph type="title"/>
          </p:nvPr>
        </p:nvSpPr>
        <p:spPr/>
        <p:txBody>
          <a:bodyPr/>
          <a:lstStyle/>
          <a:p>
            <a:r>
              <a:rPr lang="en-US" dirty="0"/>
              <a:t>Clinical Nurse Specialist (CNS)</a:t>
            </a:r>
          </a:p>
        </p:txBody>
      </p:sp>
      <p:sp>
        <p:nvSpPr>
          <p:cNvPr id="3" name="Content Placeholder 2">
            <a:extLst>
              <a:ext uri="{FF2B5EF4-FFF2-40B4-BE49-F238E27FC236}">
                <a16:creationId xmlns:a16="http://schemas.microsoft.com/office/drawing/2014/main" id="{B589E727-B6DF-4244-BE26-397BF6BE343C}"/>
              </a:ext>
            </a:extLst>
          </p:cNvPr>
          <p:cNvSpPr>
            <a:spLocks noGrp="1"/>
          </p:cNvSpPr>
          <p:nvPr>
            <p:ph idx="1"/>
          </p:nvPr>
        </p:nvSpPr>
        <p:spPr/>
        <p:txBody>
          <a:bodyPr>
            <a:normAutofit/>
          </a:bodyPr>
          <a:lstStyle/>
          <a:p>
            <a:pPr marL="0" indent="0">
              <a:buNone/>
            </a:pPr>
            <a:r>
              <a:rPr lang="en-US" dirty="0"/>
              <a:t>Defined by:</a:t>
            </a:r>
          </a:p>
          <a:p>
            <a:r>
              <a:rPr lang="en-US" dirty="0"/>
              <a:t>Population (pediatrics, geriatrics, women’s health)</a:t>
            </a:r>
          </a:p>
          <a:p>
            <a:r>
              <a:rPr lang="en-US" dirty="0"/>
              <a:t>Setting (critical care, emergency room)</a:t>
            </a:r>
          </a:p>
          <a:p>
            <a:r>
              <a:rPr lang="en-US" dirty="0"/>
              <a:t>Disease or medical subspecialty (diabetes, oncology)</a:t>
            </a:r>
          </a:p>
          <a:p>
            <a:r>
              <a:rPr lang="en-US" dirty="0"/>
              <a:t>Focus of care (psychiatric, rehabilitation)</a:t>
            </a:r>
          </a:p>
          <a:p>
            <a:r>
              <a:rPr lang="en-US" dirty="0"/>
              <a:t>Focus on specific areas (pain, wounds, stress).</a:t>
            </a:r>
            <a:br>
              <a:rPr lang="en-US" dirty="0"/>
            </a:br>
            <a:endParaRPr lang="en-US" dirty="0"/>
          </a:p>
        </p:txBody>
      </p:sp>
    </p:spTree>
    <p:extLst>
      <p:ext uri="{BB962C8B-B14F-4D97-AF65-F5344CB8AC3E}">
        <p14:creationId xmlns:p14="http://schemas.microsoft.com/office/powerpoint/2010/main" val="438389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EB53-DAD7-4C99-990E-59BD3D17A508}"/>
              </a:ext>
            </a:extLst>
          </p:cNvPr>
          <p:cNvSpPr>
            <a:spLocks noGrp="1"/>
          </p:cNvSpPr>
          <p:nvPr>
            <p:ph type="title"/>
          </p:nvPr>
        </p:nvSpPr>
        <p:spPr/>
        <p:txBody>
          <a:bodyPr/>
          <a:lstStyle/>
          <a:p>
            <a:r>
              <a:rPr lang="en-US" dirty="0"/>
              <a:t>Population-Focused Care</a:t>
            </a:r>
          </a:p>
        </p:txBody>
      </p:sp>
      <p:sp>
        <p:nvSpPr>
          <p:cNvPr id="3" name="Content Placeholder 2">
            <a:extLst>
              <a:ext uri="{FF2B5EF4-FFF2-40B4-BE49-F238E27FC236}">
                <a16:creationId xmlns:a16="http://schemas.microsoft.com/office/drawing/2014/main" id="{E8D74479-BC48-4015-9537-193EF557F2D4}"/>
              </a:ext>
            </a:extLst>
          </p:cNvPr>
          <p:cNvSpPr>
            <a:spLocks noGrp="1"/>
          </p:cNvSpPr>
          <p:nvPr>
            <p:ph idx="1"/>
          </p:nvPr>
        </p:nvSpPr>
        <p:spPr>
          <a:xfrm>
            <a:off x="818713" y="2460826"/>
            <a:ext cx="10554574" cy="3636511"/>
          </a:xfrm>
        </p:spPr>
        <p:txBody>
          <a:bodyPr>
            <a:normAutofit/>
          </a:bodyPr>
          <a:lstStyle/>
          <a:p>
            <a:r>
              <a:rPr lang="en-US" sz="2800" dirty="0"/>
              <a:t>Family/Across the Lifespan</a:t>
            </a:r>
          </a:p>
          <a:p>
            <a:r>
              <a:rPr lang="en-US" sz="2800" dirty="0"/>
              <a:t>Adult/Gerontology—Acute and Primary Care</a:t>
            </a:r>
          </a:p>
          <a:p>
            <a:r>
              <a:rPr lang="en-US" sz="2800" dirty="0"/>
              <a:t>Women’s Health/Gender-Related</a:t>
            </a:r>
          </a:p>
          <a:p>
            <a:r>
              <a:rPr lang="en-US" sz="2800" dirty="0"/>
              <a:t>Pediatric—Acute and Primary Care</a:t>
            </a:r>
          </a:p>
          <a:p>
            <a:r>
              <a:rPr lang="en-US" sz="2800" dirty="0"/>
              <a:t>Neonatal</a:t>
            </a:r>
          </a:p>
          <a:p>
            <a:r>
              <a:rPr lang="en-US" sz="2800" dirty="0"/>
              <a:t>Psychiatric/Mental Health</a:t>
            </a:r>
          </a:p>
        </p:txBody>
      </p:sp>
    </p:spTree>
    <p:extLst>
      <p:ext uri="{BB962C8B-B14F-4D97-AF65-F5344CB8AC3E}">
        <p14:creationId xmlns:p14="http://schemas.microsoft.com/office/powerpoint/2010/main" val="2521302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DE6ED-66BE-4D0F-A810-09B97842897E}"/>
              </a:ext>
            </a:extLst>
          </p:cNvPr>
          <p:cNvSpPr>
            <a:spLocks noGrp="1"/>
          </p:cNvSpPr>
          <p:nvPr>
            <p:ph type="title"/>
          </p:nvPr>
        </p:nvSpPr>
        <p:spPr>
          <a:xfrm>
            <a:off x="759422" y="3203560"/>
            <a:ext cx="10515600" cy="2852737"/>
          </a:xfrm>
        </p:spPr>
        <p:txBody>
          <a:bodyPr>
            <a:normAutofit fontScale="90000"/>
          </a:bodyPr>
          <a:lstStyle/>
          <a:p>
            <a:pPr algn="ctr"/>
            <a:br>
              <a:rPr lang="en-US" dirty="0"/>
            </a:br>
            <a:br>
              <a:rPr lang="en-US" dirty="0"/>
            </a:br>
            <a:br>
              <a:rPr lang="en-US" dirty="0"/>
            </a:br>
            <a:r>
              <a:rPr lang="en-US" dirty="0"/>
              <a:t>Consensus Model for APRN Regulation: Licensure, Accreditation, Certification &amp; Education </a:t>
            </a:r>
            <a:br>
              <a:rPr lang="en-US" dirty="0"/>
            </a:br>
            <a:r>
              <a:rPr lang="en-US" sz="3600" dirty="0"/>
              <a:t>(2008) </a:t>
            </a:r>
            <a:br>
              <a:rPr lang="en-US" dirty="0"/>
            </a:br>
            <a:br>
              <a:rPr lang="en-US" dirty="0"/>
            </a:br>
            <a:endParaRPr lang="en-US" dirty="0"/>
          </a:p>
        </p:txBody>
      </p:sp>
      <p:sp>
        <p:nvSpPr>
          <p:cNvPr id="5" name="TextBox 4">
            <a:extLst>
              <a:ext uri="{FF2B5EF4-FFF2-40B4-BE49-F238E27FC236}">
                <a16:creationId xmlns:a16="http://schemas.microsoft.com/office/drawing/2014/main" id="{81138D82-F98C-4716-A592-D3A892CD76A1}"/>
              </a:ext>
            </a:extLst>
          </p:cNvPr>
          <p:cNvSpPr txBox="1"/>
          <p:nvPr/>
        </p:nvSpPr>
        <p:spPr>
          <a:xfrm>
            <a:off x="1074534" y="5733131"/>
            <a:ext cx="10358044" cy="646331"/>
          </a:xfrm>
          <a:prstGeom prst="rect">
            <a:avLst/>
          </a:prstGeom>
          <a:noFill/>
        </p:spPr>
        <p:txBody>
          <a:bodyPr wrap="square">
            <a:spAutoFit/>
          </a:bodyPr>
          <a:lstStyle/>
          <a:p>
            <a:endParaRPr lang="en-US" dirty="0">
              <a:hlinkClick r:id="rId3"/>
            </a:endParaRPr>
          </a:p>
          <a:p>
            <a:r>
              <a:rPr lang="en-US" dirty="0">
                <a:hlinkClick r:id="rId3"/>
              </a:rPr>
              <a:t>https://www.ncsbn.org/Consensus_Model_for_APRN_Regulation_July_2008.pdf</a:t>
            </a:r>
            <a:endParaRPr lang="en-US" dirty="0"/>
          </a:p>
        </p:txBody>
      </p:sp>
    </p:spTree>
    <p:extLst>
      <p:ext uri="{BB962C8B-B14F-4D97-AF65-F5344CB8AC3E}">
        <p14:creationId xmlns:p14="http://schemas.microsoft.com/office/powerpoint/2010/main" val="1580511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65D418-E0F6-4B40-A82B-EDE8FE29A340}"/>
              </a:ext>
            </a:extLst>
          </p:cNvPr>
          <p:cNvPicPr>
            <a:picLocks noChangeAspect="1"/>
          </p:cNvPicPr>
          <p:nvPr/>
        </p:nvPicPr>
        <p:blipFill>
          <a:blip r:embed="rId2"/>
          <a:stretch>
            <a:fillRect/>
          </a:stretch>
        </p:blipFill>
        <p:spPr>
          <a:xfrm>
            <a:off x="2772383" y="0"/>
            <a:ext cx="6647234" cy="6858000"/>
          </a:xfrm>
          <a:prstGeom prst="rect">
            <a:avLst/>
          </a:prstGeom>
        </p:spPr>
      </p:pic>
    </p:spTree>
    <p:extLst>
      <p:ext uri="{BB962C8B-B14F-4D97-AF65-F5344CB8AC3E}">
        <p14:creationId xmlns:p14="http://schemas.microsoft.com/office/powerpoint/2010/main" val="1340771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9CBE1E9-A5D0-4833-93BD-7C19B13B05DF}"/>
              </a:ext>
            </a:extLst>
          </p:cNvPr>
          <p:cNvPicPr>
            <a:picLocks noGrp="1" noChangeAspect="1"/>
          </p:cNvPicPr>
          <p:nvPr>
            <p:ph idx="1"/>
          </p:nvPr>
        </p:nvPicPr>
        <p:blipFill rotWithShape="1">
          <a:blip r:embed="rId3"/>
          <a:srcRect b="21808"/>
          <a:stretch/>
        </p:blipFill>
        <p:spPr>
          <a:xfrm>
            <a:off x="38661" y="2459852"/>
            <a:ext cx="7820025" cy="2502449"/>
          </a:xfrm>
        </p:spPr>
      </p:pic>
      <p:pic>
        <p:nvPicPr>
          <p:cNvPr id="6" name="Picture 5">
            <a:extLst>
              <a:ext uri="{FF2B5EF4-FFF2-40B4-BE49-F238E27FC236}">
                <a16:creationId xmlns:a16="http://schemas.microsoft.com/office/drawing/2014/main" id="{21ABFF32-5EA7-4601-809E-BECE75997A5C}"/>
              </a:ext>
            </a:extLst>
          </p:cNvPr>
          <p:cNvPicPr>
            <a:picLocks noChangeAspect="1"/>
          </p:cNvPicPr>
          <p:nvPr/>
        </p:nvPicPr>
        <p:blipFill>
          <a:blip r:embed="rId4"/>
          <a:stretch>
            <a:fillRect/>
          </a:stretch>
        </p:blipFill>
        <p:spPr>
          <a:xfrm>
            <a:off x="7858687" y="3313349"/>
            <a:ext cx="4170745" cy="2502448"/>
          </a:xfrm>
          <a:prstGeom prst="rect">
            <a:avLst/>
          </a:prstGeom>
        </p:spPr>
      </p:pic>
      <p:sp>
        <p:nvSpPr>
          <p:cNvPr id="8" name="TextBox 7">
            <a:extLst>
              <a:ext uri="{FF2B5EF4-FFF2-40B4-BE49-F238E27FC236}">
                <a16:creationId xmlns:a16="http://schemas.microsoft.com/office/drawing/2014/main" id="{4A3EA60F-ACD6-4DF3-98F5-34C52A257C04}"/>
              </a:ext>
            </a:extLst>
          </p:cNvPr>
          <p:cNvSpPr txBox="1"/>
          <p:nvPr/>
        </p:nvSpPr>
        <p:spPr>
          <a:xfrm>
            <a:off x="8282252" y="6001653"/>
            <a:ext cx="3523456" cy="461665"/>
          </a:xfrm>
          <a:prstGeom prst="rect">
            <a:avLst/>
          </a:prstGeom>
          <a:noFill/>
        </p:spPr>
        <p:txBody>
          <a:bodyPr wrap="square">
            <a:spAutoFit/>
          </a:bodyPr>
          <a:lstStyle/>
          <a:p>
            <a:r>
              <a:rPr lang="en-US" sz="800" dirty="0"/>
              <a:t>Retrieved from https://rcni.com/nursing-standard/opinion/comment/international-nurses-day-what-would-florence-do-covid-19-front-line-160886</a:t>
            </a:r>
          </a:p>
        </p:txBody>
      </p:sp>
      <p:pic>
        <p:nvPicPr>
          <p:cNvPr id="10" name="Picture 9">
            <a:extLst>
              <a:ext uri="{FF2B5EF4-FFF2-40B4-BE49-F238E27FC236}">
                <a16:creationId xmlns:a16="http://schemas.microsoft.com/office/drawing/2014/main" id="{6525153A-67A0-4240-B669-A17EFB70DAFF}"/>
              </a:ext>
            </a:extLst>
          </p:cNvPr>
          <p:cNvPicPr>
            <a:picLocks noChangeAspect="1"/>
          </p:cNvPicPr>
          <p:nvPr/>
        </p:nvPicPr>
        <p:blipFill>
          <a:blip r:embed="rId5"/>
          <a:stretch>
            <a:fillRect/>
          </a:stretch>
        </p:blipFill>
        <p:spPr>
          <a:xfrm>
            <a:off x="648262" y="5463372"/>
            <a:ext cx="6600825" cy="704850"/>
          </a:xfrm>
          <a:prstGeom prst="rect">
            <a:avLst/>
          </a:prstGeom>
        </p:spPr>
      </p:pic>
      <p:pic>
        <p:nvPicPr>
          <p:cNvPr id="6146" name="Picture 2" descr="Levi Skipper: Why doesn't God stop the coronavirus?">
            <a:extLst>
              <a:ext uri="{FF2B5EF4-FFF2-40B4-BE49-F238E27FC236}">
                <a16:creationId xmlns:a16="http://schemas.microsoft.com/office/drawing/2014/main" id="{A25FF507-7688-45A9-B381-E200975AA3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2250" y="1042203"/>
            <a:ext cx="3323617" cy="189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210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C9FD7-4546-47D3-BA0F-1776F0C5C718}"/>
              </a:ext>
            </a:extLst>
          </p:cNvPr>
          <p:cNvSpPr>
            <a:spLocks noGrp="1"/>
          </p:cNvSpPr>
          <p:nvPr>
            <p:ph type="title"/>
          </p:nvPr>
        </p:nvSpPr>
        <p:spPr/>
        <p:txBody>
          <a:bodyPr/>
          <a:lstStyle/>
          <a:p>
            <a:r>
              <a:rPr lang="en-US" dirty="0"/>
              <a:t>Photo Credits</a:t>
            </a:r>
          </a:p>
        </p:txBody>
      </p:sp>
      <p:sp>
        <p:nvSpPr>
          <p:cNvPr id="3" name="Content Placeholder 2">
            <a:extLst>
              <a:ext uri="{FF2B5EF4-FFF2-40B4-BE49-F238E27FC236}">
                <a16:creationId xmlns:a16="http://schemas.microsoft.com/office/drawing/2014/main" id="{B0994B51-133C-45CF-96FF-A8BB7C492DDB}"/>
              </a:ext>
            </a:extLst>
          </p:cNvPr>
          <p:cNvSpPr>
            <a:spLocks noGrp="1"/>
          </p:cNvSpPr>
          <p:nvPr>
            <p:ph idx="1"/>
          </p:nvPr>
        </p:nvSpPr>
        <p:spPr>
          <a:xfrm>
            <a:off x="132521" y="2540339"/>
            <a:ext cx="11714921" cy="3636511"/>
          </a:xfrm>
        </p:spPr>
        <p:txBody>
          <a:bodyPr>
            <a:noAutofit/>
          </a:bodyPr>
          <a:lstStyle/>
          <a:p>
            <a:r>
              <a:rPr lang="en-US" sz="2400" dirty="0"/>
              <a:t>Title slide</a:t>
            </a:r>
          </a:p>
          <a:p>
            <a:pPr marL="457200" lvl="1" indent="0">
              <a:buNone/>
            </a:pPr>
            <a:r>
              <a:rPr lang="en-US" sz="2400" dirty="0"/>
              <a:t>1- </a:t>
            </a:r>
            <a:r>
              <a:rPr lang="en-US" sz="2400" dirty="0">
                <a:hlinkClick r:id="rId2"/>
              </a:rPr>
              <a:t>https://online.missouri.edu/degreeprograms/nursing/dnp/pediatric-clinical-nurse-specialist/</a:t>
            </a:r>
            <a:endParaRPr lang="en-US" sz="2400" dirty="0"/>
          </a:p>
          <a:p>
            <a:pPr marL="457200" lvl="1" indent="0">
              <a:buNone/>
            </a:pPr>
            <a:r>
              <a:rPr lang="en-US" sz="2400" dirty="0"/>
              <a:t>2- </a:t>
            </a:r>
            <a:r>
              <a:rPr lang="en-US" sz="2400" dirty="0">
                <a:hlinkClick r:id="rId3"/>
              </a:rPr>
              <a:t>https://nyulangone.org/locations/rusk-rehabilitation</a:t>
            </a:r>
            <a:endParaRPr lang="en-US" sz="2400" dirty="0"/>
          </a:p>
          <a:p>
            <a:pPr marL="457200" lvl="1" indent="0">
              <a:buNone/>
            </a:pPr>
            <a:r>
              <a:rPr lang="en-US" sz="2400" dirty="0"/>
              <a:t>3-https://mbmps.com/time-say-thank-</a:t>
            </a:r>
            <a:r>
              <a:rPr lang="en-US" sz="2400" dirty="0" err="1"/>
              <a:t>crnas</a:t>
            </a:r>
            <a:r>
              <a:rPr lang="en-US" sz="2400" dirty="0"/>
              <a:t>/</a:t>
            </a:r>
          </a:p>
          <a:p>
            <a:pPr marL="457200" lvl="1" indent="0">
              <a:buNone/>
            </a:pPr>
            <a:r>
              <a:rPr lang="en-US" sz="2400" dirty="0"/>
              <a:t>4- https://www.istockphoto.com/photo/pregnant-african-american-mid-adult-patient-being-examined-with-a-stethoscope-gm1065528444-284939757?utm_source=pixabay&amp;utm_medium=affiliate&amp;utm_campaign=SRP_image_sponsored&amp;referrer_url=https%3A%2F%2Fpixabay.com%2Fimages%2Fsearch%2Fmidwife%2F&amp;utm_term=midwife</a:t>
            </a:r>
          </a:p>
        </p:txBody>
      </p:sp>
    </p:spTree>
    <p:extLst>
      <p:ext uri="{BB962C8B-B14F-4D97-AF65-F5344CB8AC3E}">
        <p14:creationId xmlns:p14="http://schemas.microsoft.com/office/powerpoint/2010/main" val="3375204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44B33-575B-4F1C-B44F-E3EA7D1A2E18}"/>
              </a:ext>
            </a:extLst>
          </p:cNvPr>
          <p:cNvSpPr>
            <a:spLocks noGrp="1"/>
          </p:cNvSpPr>
          <p:nvPr>
            <p:ph type="title"/>
          </p:nvPr>
        </p:nvSpPr>
        <p:spPr/>
        <p:txBody>
          <a:bodyPr/>
          <a:lstStyle/>
          <a:p>
            <a:r>
              <a:rPr lang="en-US" dirty="0"/>
              <a:t>APRN Education</a:t>
            </a:r>
          </a:p>
        </p:txBody>
      </p:sp>
      <p:sp>
        <p:nvSpPr>
          <p:cNvPr id="3" name="Content Placeholder 2">
            <a:extLst>
              <a:ext uri="{FF2B5EF4-FFF2-40B4-BE49-F238E27FC236}">
                <a16:creationId xmlns:a16="http://schemas.microsoft.com/office/drawing/2014/main" id="{2331D13B-DF70-452B-8030-B1A9CFED80C4}"/>
              </a:ext>
            </a:extLst>
          </p:cNvPr>
          <p:cNvSpPr>
            <a:spLocks noGrp="1"/>
          </p:cNvSpPr>
          <p:nvPr>
            <p:ph idx="1"/>
          </p:nvPr>
        </p:nvSpPr>
        <p:spPr>
          <a:xfrm>
            <a:off x="818713" y="1940187"/>
            <a:ext cx="10554574" cy="3636511"/>
          </a:xfrm>
        </p:spPr>
        <p:txBody>
          <a:bodyPr>
            <a:normAutofit/>
          </a:bodyPr>
          <a:lstStyle/>
          <a:p>
            <a:r>
              <a:rPr lang="en-US" sz="2800" dirty="0"/>
              <a:t>Master of Science in Nursing (MSN)</a:t>
            </a:r>
          </a:p>
          <a:p>
            <a:r>
              <a:rPr lang="en-US" sz="2800" dirty="0"/>
              <a:t>Doctor of Nursing Practice (DNP): expert clinicians, translate evidence into practice, quality improvement initiatives</a:t>
            </a:r>
          </a:p>
          <a:p>
            <a:r>
              <a:rPr lang="en-US" sz="2800" dirty="0"/>
              <a:t>Doctor of Philosophy (PhD): research-focused, generating new knowledge</a:t>
            </a:r>
          </a:p>
        </p:txBody>
      </p:sp>
      <p:pic>
        <p:nvPicPr>
          <p:cNvPr id="9" name="Picture 8">
            <a:extLst>
              <a:ext uri="{FF2B5EF4-FFF2-40B4-BE49-F238E27FC236}">
                <a16:creationId xmlns:a16="http://schemas.microsoft.com/office/drawing/2014/main" id="{3A35FE93-64B2-4AC9-A6E4-9B046507B440}"/>
              </a:ext>
            </a:extLst>
          </p:cNvPr>
          <p:cNvPicPr>
            <a:picLocks noChangeAspect="1"/>
          </p:cNvPicPr>
          <p:nvPr/>
        </p:nvPicPr>
        <p:blipFill>
          <a:blip r:embed="rId3"/>
          <a:stretch>
            <a:fillRect/>
          </a:stretch>
        </p:blipFill>
        <p:spPr>
          <a:xfrm>
            <a:off x="771962" y="5497258"/>
            <a:ext cx="10601325" cy="990600"/>
          </a:xfrm>
          <a:prstGeom prst="rect">
            <a:avLst/>
          </a:prstGeom>
        </p:spPr>
      </p:pic>
    </p:spTree>
    <p:extLst>
      <p:ext uri="{BB962C8B-B14F-4D97-AF65-F5344CB8AC3E}">
        <p14:creationId xmlns:p14="http://schemas.microsoft.com/office/powerpoint/2010/main" val="2573603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F4982-1984-4DCC-ACFB-AB905FF2B6D7}"/>
              </a:ext>
            </a:extLst>
          </p:cNvPr>
          <p:cNvSpPr>
            <a:spLocks noGrp="1"/>
          </p:cNvSpPr>
          <p:nvPr>
            <p:ph type="title"/>
          </p:nvPr>
        </p:nvSpPr>
        <p:spPr/>
        <p:txBody>
          <a:bodyPr/>
          <a:lstStyle/>
          <a:p>
            <a:r>
              <a:rPr lang="en-US" dirty="0"/>
              <a:t>APRNs by the Numbers</a:t>
            </a:r>
          </a:p>
        </p:txBody>
      </p:sp>
      <p:sp>
        <p:nvSpPr>
          <p:cNvPr id="3" name="Content Placeholder 2">
            <a:extLst>
              <a:ext uri="{FF2B5EF4-FFF2-40B4-BE49-F238E27FC236}">
                <a16:creationId xmlns:a16="http://schemas.microsoft.com/office/drawing/2014/main" id="{074DF754-1B37-4B08-BC4E-39A6B676D6BE}"/>
              </a:ext>
            </a:extLst>
          </p:cNvPr>
          <p:cNvSpPr>
            <a:spLocks noGrp="1"/>
          </p:cNvSpPr>
          <p:nvPr>
            <p:ph idx="1"/>
          </p:nvPr>
        </p:nvSpPr>
        <p:spPr>
          <a:xfrm>
            <a:off x="838200" y="2439122"/>
            <a:ext cx="10515600" cy="4683921"/>
          </a:xfrm>
        </p:spPr>
        <p:txBody>
          <a:bodyPr>
            <a:normAutofit lnSpcReduction="10000"/>
          </a:bodyPr>
          <a:lstStyle/>
          <a:p>
            <a:r>
              <a:rPr lang="en-US" sz="2800" dirty="0"/>
              <a:t>NPs in US: &gt;290,000 more than 1 billion patient visits </a:t>
            </a:r>
            <a:r>
              <a:rPr lang="en-US" sz="2800" baseline="30000" dirty="0"/>
              <a:t>1</a:t>
            </a:r>
          </a:p>
          <a:p>
            <a:r>
              <a:rPr lang="en-US" sz="2800" dirty="0"/>
              <a:t>CRNAS: 49,000 treated 40,000 patients</a:t>
            </a:r>
            <a:r>
              <a:rPr lang="en-US" sz="2800" baseline="30000" dirty="0"/>
              <a:t>2</a:t>
            </a:r>
            <a:r>
              <a:rPr lang="en-US" sz="2800" dirty="0"/>
              <a:t>  and 43 million anesthetics each year</a:t>
            </a:r>
            <a:r>
              <a:rPr lang="en-US" sz="2800" baseline="30000" dirty="0"/>
              <a:t>3</a:t>
            </a:r>
            <a:endParaRPr lang="en-US" sz="2800" dirty="0"/>
          </a:p>
          <a:p>
            <a:r>
              <a:rPr lang="en-US" sz="2800" dirty="0"/>
              <a:t>CNS: 72,000 certified in Adult/Gerontology, Pediatrics, Neonatal</a:t>
            </a:r>
          </a:p>
          <a:p>
            <a:r>
              <a:rPr lang="en-US" sz="2800" dirty="0"/>
              <a:t>CNM: 1,218 attended 351,968 births</a:t>
            </a:r>
            <a:r>
              <a:rPr lang="en-US" sz="2800" baseline="30000" dirty="0"/>
              <a:t>5</a:t>
            </a:r>
            <a:endParaRPr lang="en-US" baseline="30000" dirty="0"/>
          </a:p>
          <a:p>
            <a:pPr marL="0" indent="0">
              <a:buNone/>
            </a:pPr>
            <a:endParaRPr lang="en-US" baseline="30000" dirty="0"/>
          </a:p>
          <a:p>
            <a:pPr marL="0" indent="0">
              <a:spcBef>
                <a:spcPts val="0"/>
              </a:spcBef>
              <a:buNone/>
            </a:pPr>
            <a:r>
              <a:rPr lang="en-US" sz="1000" dirty="0"/>
              <a:t>1 AANP retrieved from </a:t>
            </a:r>
            <a:r>
              <a:rPr lang="en-US" sz="1000" dirty="0">
                <a:hlinkClick r:id="rId3"/>
              </a:rPr>
              <a:t>https://storage.aanp.org/www/documents/research/2020-NP-Infographic-Final.pdf</a:t>
            </a:r>
            <a:endParaRPr lang="en-US" sz="1000" dirty="0"/>
          </a:p>
          <a:p>
            <a:pPr marL="0" indent="0">
              <a:spcBef>
                <a:spcPts val="0"/>
              </a:spcBef>
              <a:buNone/>
            </a:pPr>
            <a:r>
              <a:rPr lang="en-US" sz="1000" dirty="0"/>
              <a:t>2 Florida Association of Nurse Anesthetists (FANA) retrieved from </a:t>
            </a:r>
            <a:r>
              <a:rPr lang="en-US" sz="1000" dirty="0">
                <a:hlinkClick r:id="rId4"/>
              </a:rPr>
              <a:t>https://fana.memberclicks.net/assets/CRNAs%20At%20A%20Glance.pdf</a:t>
            </a:r>
            <a:endParaRPr lang="en-US" sz="1000" dirty="0"/>
          </a:p>
          <a:p>
            <a:pPr marL="0" indent="0">
              <a:spcBef>
                <a:spcPts val="0"/>
              </a:spcBef>
              <a:buNone/>
            </a:pPr>
            <a:r>
              <a:rPr lang="en-US" sz="1000" dirty="0"/>
              <a:t>3 FANA retrieved from </a:t>
            </a:r>
            <a:r>
              <a:rPr lang="en-US" sz="1000" dirty="0">
                <a:hlinkClick r:id="rId5"/>
              </a:rPr>
              <a:t>https://www.fana.org/index.php?option=com_content&amp;view=article&amp;id=67:what-is-a-nurse-anesthetist-&amp;catid=20:site-content&amp;Itemid=153</a:t>
            </a:r>
            <a:endParaRPr lang="en-US" sz="1000" dirty="0"/>
          </a:p>
          <a:p>
            <a:pPr marL="0" indent="0">
              <a:spcBef>
                <a:spcPts val="0"/>
              </a:spcBef>
              <a:buNone/>
            </a:pPr>
            <a:r>
              <a:rPr lang="en-US" sz="1000" dirty="0"/>
              <a:t>4 </a:t>
            </a:r>
            <a:r>
              <a:rPr lang="en-US" sz="1000" dirty="0">
                <a:hlinkClick r:id="rId6"/>
              </a:rPr>
              <a:t>NACNS Retrieved from https://explorehealthcareers.org/career/nursing/clinical-nurse-specialist/#:~:text=There%20are%20approximately%2072%2C000%20clinical,nursing%20homes%2C%20corporations%20and%20prisons</a:t>
            </a:r>
            <a:r>
              <a:rPr lang="en-US" sz="1000" dirty="0"/>
              <a:t>; </a:t>
            </a:r>
            <a:r>
              <a:rPr lang="en-US" sz="1000" dirty="0">
                <a:hlinkClick r:id="rId7"/>
              </a:rPr>
              <a:t>https://nacns.org/professional-resources/practice-and-cns-role/cns-census/</a:t>
            </a:r>
            <a:endParaRPr lang="en-US" sz="1000" dirty="0"/>
          </a:p>
          <a:p>
            <a:pPr marL="0" indent="0">
              <a:spcBef>
                <a:spcPts val="0"/>
              </a:spcBef>
              <a:buNone/>
            </a:pPr>
            <a:r>
              <a:rPr lang="en-US" sz="1000" dirty="0"/>
              <a:t>5 ACNM retrieved from </a:t>
            </a:r>
            <a:r>
              <a:rPr lang="en-US" sz="1000" dirty="0">
                <a:hlinkClick r:id="rId8"/>
              </a:rPr>
              <a:t>https://www.midwife.org/acnm/files/cclibraryfiles/filename/000000007531/EssentialFactsAboutMidwives-UPDATED.pdf</a:t>
            </a:r>
            <a:endParaRPr lang="en-US" sz="1000" dirty="0"/>
          </a:p>
          <a:p>
            <a:pPr marL="0" indent="0">
              <a:spcBef>
                <a:spcPts val="0"/>
              </a:spcBef>
              <a:buNone/>
            </a:pPr>
            <a:endParaRPr lang="en-US" sz="1000" dirty="0"/>
          </a:p>
          <a:p>
            <a:pPr marL="0" indent="0">
              <a:buNone/>
            </a:pPr>
            <a:endParaRPr lang="en-US" dirty="0"/>
          </a:p>
        </p:txBody>
      </p:sp>
    </p:spTree>
    <p:extLst>
      <p:ext uri="{BB962C8B-B14F-4D97-AF65-F5344CB8AC3E}">
        <p14:creationId xmlns:p14="http://schemas.microsoft.com/office/powerpoint/2010/main" val="2814409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5CBAB-B872-4028-AF24-D81E451B7745}"/>
              </a:ext>
            </a:extLst>
          </p:cNvPr>
          <p:cNvSpPr>
            <a:spLocks noGrp="1"/>
          </p:cNvSpPr>
          <p:nvPr>
            <p:ph type="title"/>
          </p:nvPr>
        </p:nvSpPr>
        <p:spPr/>
        <p:txBody>
          <a:bodyPr>
            <a:normAutofit/>
          </a:bodyPr>
          <a:lstStyle/>
          <a:p>
            <a:r>
              <a:rPr lang="en-US" dirty="0"/>
              <a:t>APRN Roles</a:t>
            </a:r>
          </a:p>
        </p:txBody>
      </p:sp>
      <p:sp>
        <p:nvSpPr>
          <p:cNvPr id="3" name="Content Placeholder 2">
            <a:extLst>
              <a:ext uri="{FF2B5EF4-FFF2-40B4-BE49-F238E27FC236}">
                <a16:creationId xmlns:a16="http://schemas.microsoft.com/office/drawing/2014/main" id="{C3F2487E-518F-4492-98DA-F048799C428A}"/>
              </a:ext>
            </a:extLst>
          </p:cNvPr>
          <p:cNvSpPr>
            <a:spLocks noGrp="1"/>
          </p:cNvSpPr>
          <p:nvPr>
            <p:ph idx="1"/>
          </p:nvPr>
        </p:nvSpPr>
        <p:spPr/>
        <p:txBody>
          <a:bodyPr/>
          <a:lstStyle/>
          <a:p>
            <a:r>
              <a:rPr lang="en-US" dirty="0"/>
              <a:t>Certified Registered Nurse Anesthetist</a:t>
            </a:r>
          </a:p>
          <a:p>
            <a:r>
              <a:rPr lang="en-US" dirty="0"/>
              <a:t>Certified Nurse Midwife</a:t>
            </a:r>
          </a:p>
          <a:p>
            <a:r>
              <a:rPr lang="en-US" dirty="0"/>
              <a:t>Certified Nurse Practitioner</a:t>
            </a:r>
          </a:p>
          <a:p>
            <a:r>
              <a:rPr lang="en-US" dirty="0"/>
              <a:t>Clinical Nurse Specialist</a:t>
            </a:r>
          </a:p>
          <a:p>
            <a:pPr marL="0" indent="0">
              <a:buNone/>
            </a:pPr>
            <a:endParaRPr lang="en-US" dirty="0"/>
          </a:p>
        </p:txBody>
      </p:sp>
    </p:spTree>
    <p:extLst>
      <p:ext uri="{BB962C8B-B14F-4D97-AF65-F5344CB8AC3E}">
        <p14:creationId xmlns:p14="http://schemas.microsoft.com/office/powerpoint/2010/main" val="3987503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6EDEC-A7ED-4110-9C0A-79ED24307666}"/>
              </a:ext>
            </a:extLst>
          </p:cNvPr>
          <p:cNvSpPr>
            <a:spLocks noGrp="1"/>
          </p:cNvSpPr>
          <p:nvPr>
            <p:ph type="title"/>
          </p:nvPr>
        </p:nvSpPr>
        <p:spPr>
          <a:xfrm>
            <a:off x="1590261" y="401339"/>
            <a:ext cx="9763538" cy="1325563"/>
          </a:xfrm>
        </p:spPr>
        <p:txBody>
          <a:bodyPr/>
          <a:lstStyle/>
          <a:p>
            <a:r>
              <a:rPr lang="en-US" dirty="0"/>
              <a:t>Certified Registered Nurse Anesthetist (CRNA)</a:t>
            </a:r>
          </a:p>
        </p:txBody>
      </p:sp>
      <p:sp>
        <p:nvSpPr>
          <p:cNvPr id="3" name="Content Placeholder 2">
            <a:extLst>
              <a:ext uri="{FF2B5EF4-FFF2-40B4-BE49-F238E27FC236}">
                <a16:creationId xmlns:a16="http://schemas.microsoft.com/office/drawing/2014/main" id="{37546E94-2D37-43BE-857D-23DE76D41CB4}"/>
              </a:ext>
            </a:extLst>
          </p:cNvPr>
          <p:cNvSpPr>
            <a:spLocks noGrp="1"/>
          </p:cNvSpPr>
          <p:nvPr>
            <p:ph idx="1"/>
          </p:nvPr>
        </p:nvSpPr>
        <p:spPr>
          <a:xfrm>
            <a:off x="5611413" y="1882161"/>
            <a:ext cx="6501143" cy="4574500"/>
          </a:xfrm>
        </p:spPr>
        <p:txBody>
          <a:bodyPr/>
          <a:lstStyle/>
          <a:p>
            <a:r>
              <a:rPr lang="en-US" dirty="0"/>
              <a:t>Provides comprehensive anesthesia care to patients before, during and after surgical and obstetrical procedures </a:t>
            </a:r>
          </a:p>
          <a:p>
            <a:r>
              <a:rPr lang="en-US" dirty="0"/>
              <a:t>Practices in every setting in which anesthesia is administered</a:t>
            </a:r>
          </a:p>
          <a:p>
            <a:pPr lvl="1"/>
            <a:r>
              <a:rPr lang="en-US" dirty="0"/>
              <a:t>traditional hospital and obstetrical surgical suites</a:t>
            </a:r>
          </a:p>
          <a:p>
            <a:pPr lvl="1"/>
            <a:r>
              <a:rPr lang="en-US" dirty="0"/>
              <a:t>interventional pain managements</a:t>
            </a:r>
          </a:p>
          <a:p>
            <a:pPr lvl="1"/>
            <a:r>
              <a:rPr lang="en-US" dirty="0"/>
              <a:t>critical care units</a:t>
            </a:r>
          </a:p>
          <a:p>
            <a:pPr lvl="1"/>
            <a:r>
              <a:rPr lang="en-US" dirty="0"/>
              <a:t>ambulatory surgical centers</a:t>
            </a:r>
          </a:p>
          <a:p>
            <a:endParaRPr lang="en-US" dirty="0"/>
          </a:p>
        </p:txBody>
      </p:sp>
      <p:sp>
        <p:nvSpPr>
          <p:cNvPr id="10" name="TextBox 9">
            <a:extLst>
              <a:ext uri="{FF2B5EF4-FFF2-40B4-BE49-F238E27FC236}">
                <a16:creationId xmlns:a16="http://schemas.microsoft.com/office/drawing/2014/main" id="{07BBEF13-CE3D-4944-A368-9C735C3BBDC8}"/>
              </a:ext>
            </a:extLst>
          </p:cNvPr>
          <p:cNvSpPr txBox="1"/>
          <p:nvPr/>
        </p:nvSpPr>
        <p:spPr>
          <a:xfrm>
            <a:off x="424070" y="5403113"/>
            <a:ext cx="4565669" cy="246221"/>
          </a:xfrm>
          <a:prstGeom prst="rect">
            <a:avLst/>
          </a:prstGeom>
          <a:noFill/>
        </p:spPr>
        <p:txBody>
          <a:bodyPr wrap="square">
            <a:spAutoFit/>
          </a:bodyPr>
          <a:lstStyle/>
          <a:p>
            <a:r>
              <a:rPr lang="en-US" sz="1000" dirty="0">
                <a:hlinkClick r:id="rId3"/>
              </a:rPr>
              <a:t>https://www.floydleelocums.com/2018/01/26/crna-week-2018/</a:t>
            </a:r>
            <a:endParaRPr lang="en-US" sz="1000" dirty="0"/>
          </a:p>
        </p:txBody>
      </p:sp>
      <p:pic>
        <p:nvPicPr>
          <p:cNvPr id="4102" name="Picture 6" descr="Every breath, every beat, every second&quot; - Floyd Lee Locums">
            <a:extLst>
              <a:ext uri="{FF2B5EF4-FFF2-40B4-BE49-F238E27FC236}">
                <a16:creationId xmlns:a16="http://schemas.microsoft.com/office/drawing/2014/main" id="{5B477D3B-8954-4854-82C8-56ED5A1723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936" y="2461661"/>
            <a:ext cx="5108384" cy="2746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325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5789F-3903-4ABA-9360-688235E283E8}"/>
              </a:ext>
            </a:extLst>
          </p:cNvPr>
          <p:cNvSpPr>
            <a:spLocks noGrp="1"/>
          </p:cNvSpPr>
          <p:nvPr>
            <p:ph type="title"/>
          </p:nvPr>
        </p:nvSpPr>
        <p:spPr>
          <a:xfrm>
            <a:off x="1722783" y="313718"/>
            <a:ext cx="6586330" cy="1478570"/>
          </a:xfrm>
        </p:spPr>
        <p:txBody>
          <a:bodyPr vert="horz" lIns="91440" tIns="45720" rIns="91440" bIns="45720" rtlCol="0" anchor="ctr">
            <a:normAutofit/>
          </a:bodyPr>
          <a:lstStyle/>
          <a:p>
            <a:r>
              <a:rPr lang="en-US" sz="3200" dirty="0"/>
              <a:t>Certified Nurse Midwife (CNM)</a:t>
            </a:r>
          </a:p>
        </p:txBody>
      </p:sp>
      <p:sp>
        <p:nvSpPr>
          <p:cNvPr id="3" name="Rectangle 2">
            <a:extLst>
              <a:ext uri="{FF2B5EF4-FFF2-40B4-BE49-F238E27FC236}">
                <a16:creationId xmlns:a16="http://schemas.microsoft.com/office/drawing/2014/main" id="{3435EA88-BBF0-426B-B83A-A80539749D1C}"/>
              </a:ext>
            </a:extLst>
          </p:cNvPr>
          <p:cNvSpPr/>
          <p:nvPr/>
        </p:nvSpPr>
        <p:spPr>
          <a:xfrm>
            <a:off x="1141412" y="2249487"/>
            <a:ext cx="4459287" cy="3965046"/>
          </a:xfrm>
          <a:prstGeom prst="rect">
            <a:avLst/>
          </a:prstGeom>
        </p:spPr>
        <p:txBody>
          <a:bodyPr vert="horz" lIns="91440" tIns="45720" rIns="91440" bIns="45720" rtlCol="0">
            <a:normAutofit/>
          </a:bodyPr>
          <a:lstStyle/>
          <a:p>
            <a:pPr defTabSz="914400">
              <a:lnSpc>
                <a:spcPct val="120000"/>
              </a:lnSpc>
              <a:spcAft>
                <a:spcPts val="600"/>
              </a:spcAft>
              <a:buSzPct val="125000"/>
            </a:pPr>
            <a:r>
              <a:rPr lang="en-US" sz="2000" dirty="0"/>
              <a:t>“Midwifery” means the practice of supervising the conduct of a normal labor and childbirth, with the informed consent of the parent; the practice of advising the parents as to the progress of childbirth; and the practice of rendering prenatal and </a:t>
            </a:r>
            <a:r>
              <a:rPr lang="en-US" sz="2000" dirty="0" err="1"/>
              <a:t>postpartal</a:t>
            </a:r>
            <a:r>
              <a:rPr lang="en-US" sz="2000" dirty="0"/>
              <a:t> care. (</a:t>
            </a:r>
            <a:r>
              <a:rPr lang="en-US" sz="2000" i="1" dirty="0"/>
              <a:t>467.003(8), Florida Statutes</a:t>
            </a:r>
            <a:r>
              <a:rPr lang="en-US" sz="2000" dirty="0"/>
              <a:t>)</a:t>
            </a:r>
          </a:p>
        </p:txBody>
      </p:sp>
      <p:pic>
        <p:nvPicPr>
          <p:cNvPr id="3076" name="Picture 4">
            <a:extLst>
              <a:ext uri="{FF2B5EF4-FFF2-40B4-BE49-F238E27FC236}">
                <a16:creationId xmlns:a16="http://schemas.microsoft.com/office/drawing/2014/main" id="{DD9E36A5-9DA6-4C2D-8812-D902FE473E1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74523" y="2358756"/>
            <a:ext cx="4176065" cy="2789238"/>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AutoShape 2">
            <a:extLst>
              <a:ext uri="{FF2B5EF4-FFF2-40B4-BE49-F238E27FC236}">
                <a16:creationId xmlns:a16="http://schemas.microsoft.com/office/drawing/2014/main" id="{2DF8EDCF-D8F3-4255-BF37-A6997F6675D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88748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10CD19-FD40-476C-8CAA-49A9AC60B1F1}"/>
              </a:ext>
            </a:extLst>
          </p:cNvPr>
          <p:cNvPicPr>
            <a:picLocks noChangeAspect="1"/>
          </p:cNvPicPr>
          <p:nvPr/>
        </p:nvPicPr>
        <p:blipFill>
          <a:blip r:embed="rId2"/>
          <a:stretch>
            <a:fillRect/>
          </a:stretch>
        </p:blipFill>
        <p:spPr>
          <a:xfrm>
            <a:off x="3774868" y="74210"/>
            <a:ext cx="4642264" cy="6709580"/>
          </a:xfrm>
          <a:prstGeom prst="rect">
            <a:avLst/>
          </a:prstGeom>
        </p:spPr>
      </p:pic>
    </p:spTree>
    <p:extLst>
      <p:ext uri="{BB962C8B-B14F-4D97-AF65-F5344CB8AC3E}">
        <p14:creationId xmlns:p14="http://schemas.microsoft.com/office/powerpoint/2010/main" val="1687602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38472-C9EE-42CC-9616-200FBCD0F660}"/>
              </a:ext>
            </a:extLst>
          </p:cNvPr>
          <p:cNvSpPr>
            <a:spLocks noGrp="1"/>
          </p:cNvSpPr>
          <p:nvPr>
            <p:ph type="title"/>
          </p:nvPr>
        </p:nvSpPr>
        <p:spPr>
          <a:xfrm>
            <a:off x="6096000" y="1792288"/>
            <a:ext cx="5397933" cy="4167188"/>
          </a:xfrm>
        </p:spPr>
        <p:txBody>
          <a:bodyPr vert="horz" lIns="91440" tIns="45720" rIns="91440" bIns="45720" rtlCol="0" anchor="b">
            <a:normAutofit fontScale="90000"/>
          </a:bodyPr>
          <a:lstStyle/>
          <a:p>
            <a:br>
              <a:rPr lang="en-US" sz="1200" dirty="0"/>
            </a:br>
            <a:r>
              <a:rPr lang="en-US" sz="2800" dirty="0"/>
              <a:t>Certified Nurse Practitioner</a:t>
            </a:r>
            <a:br>
              <a:rPr lang="en-US" sz="2800" dirty="0"/>
            </a:br>
            <a:br>
              <a:rPr lang="en-US" sz="2800" dirty="0"/>
            </a:br>
            <a:r>
              <a:rPr lang="en-US" sz="2800" dirty="0"/>
              <a:t>Advanced Practice Registered Nurse  with advanced and graduate education and training to Assess, diagnose, treat, prescribe, and provide comprehensive healthcare</a:t>
            </a:r>
            <a:br>
              <a:rPr lang="en-US" sz="2800" dirty="0"/>
            </a:br>
            <a:r>
              <a:rPr lang="en-US" sz="2800" dirty="0"/>
              <a:t> </a:t>
            </a:r>
            <a:br>
              <a:rPr lang="en-US" sz="1200" dirty="0"/>
            </a:br>
            <a:r>
              <a:rPr lang="en-US" sz="1200" dirty="0"/>
              <a:t> </a:t>
            </a:r>
          </a:p>
        </p:txBody>
      </p:sp>
      <p:pic>
        <p:nvPicPr>
          <p:cNvPr id="3" name="Picture 2">
            <a:extLst>
              <a:ext uri="{FF2B5EF4-FFF2-40B4-BE49-F238E27FC236}">
                <a16:creationId xmlns:a16="http://schemas.microsoft.com/office/drawing/2014/main" id="{5741BA57-FBCD-4EE6-AF83-A33D06681A29}"/>
              </a:ext>
            </a:extLst>
          </p:cNvPr>
          <p:cNvPicPr>
            <a:picLocks noChangeAspect="1"/>
          </p:cNvPicPr>
          <p:nvPr/>
        </p:nvPicPr>
        <p:blipFill>
          <a:blip r:embed="rId4"/>
          <a:stretch>
            <a:fillRect/>
          </a:stretch>
        </p:blipFill>
        <p:spPr>
          <a:xfrm>
            <a:off x="153317" y="2087731"/>
            <a:ext cx="5451105" cy="2682538"/>
          </a:xfrm>
          <a:prstGeom prst="rect">
            <a:avLst/>
          </a:prstGeom>
        </p:spPr>
      </p:pic>
      <p:sp>
        <p:nvSpPr>
          <p:cNvPr id="132" name="TextBox 131">
            <a:extLst>
              <a:ext uri="{FF2B5EF4-FFF2-40B4-BE49-F238E27FC236}">
                <a16:creationId xmlns:a16="http://schemas.microsoft.com/office/drawing/2014/main" id="{5B8820FD-B7D2-4EDF-B591-9E22F3CF503B}"/>
              </a:ext>
            </a:extLst>
          </p:cNvPr>
          <p:cNvSpPr txBox="1"/>
          <p:nvPr/>
        </p:nvSpPr>
        <p:spPr>
          <a:xfrm>
            <a:off x="206491" y="4848690"/>
            <a:ext cx="5397932" cy="230832"/>
          </a:xfrm>
          <a:prstGeom prst="rect">
            <a:avLst/>
          </a:prstGeom>
          <a:noFill/>
        </p:spPr>
        <p:txBody>
          <a:bodyPr wrap="square">
            <a:spAutoFit/>
          </a:bodyPr>
          <a:lstStyle/>
          <a:p>
            <a:r>
              <a:rPr lang="en-US" sz="900" dirty="0">
                <a:hlinkClick r:id="rId5"/>
              </a:rPr>
              <a:t>Retrieved from https://comprehensiveprimarycare.com/providers/nurse-practitioners/</a:t>
            </a:r>
            <a:endParaRPr lang="en-US" sz="900" dirty="0"/>
          </a:p>
        </p:txBody>
      </p:sp>
      <p:sp>
        <p:nvSpPr>
          <p:cNvPr id="5" name="Title 1">
            <a:extLst>
              <a:ext uri="{FF2B5EF4-FFF2-40B4-BE49-F238E27FC236}">
                <a16:creationId xmlns:a16="http://schemas.microsoft.com/office/drawing/2014/main" id="{E654CA6B-0B05-3B40-A6C7-5975A972CFAF}"/>
              </a:ext>
            </a:extLst>
          </p:cNvPr>
          <p:cNvSpPr txBox="1">
            <a:spLocks/>
          </p:cNvSpPr>
          <p:nvPr/>
        </p:nvSpPr>
        <p:spPr>
          <a:xfrm>
            <a:off x="1722782" y="313718"/>
            <a:ext cx="7248939" cy="1478570"/>
          </a:xfrm>
          <a:prstGeom prst="rect">
            <a:avLst/>
          </a:prstGeom>
          <a:effectLst>
            <a:outerShdw blurRad="50800" dir="14400000">
              <a:srgbClr val="000000">
                <a:alpha val="60000"/>
              </a:srgbClr>
            </a:outerShdw>
          </a:effectLst>
        </p:spPr>
        <p:txBody>
          <a:bodyPr vert="horz" lIns="91440" tIns="45720" rIns="91440" bIns="45720" rtlCol="0" anchor="ctr">
            <a:norm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Certified Nurse Practitioner (CNP)</a:t>
            </a:r>
          </a:p>
        </p:txBody>
      </p:sp>
    </p:spTree>
    <p:extLst>
      <p:ext uri="{BB962C8B-B14F-4D97-AF65-F5344CB8AC3E}">
        <p14:creationId xmlns:p14="http://schemas.microsoft.com/office/powerpoint/2010/main" val="3625141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E456E-11E1-45EF-9FDC-0AC626551E55}"/>
              </a:ext>
            </a:extLst>
          </p:cNvPr>
          <p:cNvSpPr>
            <a:spLocks noGrp="1"/>
          </p:cNvSpPr>
          <p:nvPr>
            <p:ph type="title"/>
          </p:nvPr>
        </p:nvSpPr>
        <p:spPr/>
        <p:txBody>
          <a:bodyPr/>
          <a:lstStyle/>
          <a:p>
            <a:r>
              <a:rPr lang="en-US" dirty="0"/>
              <a:t>APRN Certifications</a:t>
            </a:r>
          </a:p>
        </p:txBody>
      </p:sp>
      <p:sp>
        <p:nvSpPr>
          <p:cNvPr id="3" name="Content Placeholder 2">
            <a:extLst>
              <a:ext uri="{FF2B5EF4-FFF2-40B4-BE49-F238E27FC236}">
                <a16:creationId xmlns:a16="http://schemas.microsoft.com/office/drawing/2014/main" id="{4A870C2B-CC40-426F-9590-A24626EEB782}"/>
              </a:ext>
            </a:extLst>
          </p:cNvPr>
          <p:cNvSpPr>
            <a:spLocks noGrp="1"/>
          </p:cNvSpPr>
          <p:nvPr>
            <p:ph idx="1"/>
          </p:nvPr>
        </p:nvSpPr>
        <p:spPr/>
        <p:txBody>
          <a:bodyPr/>
          <a:lstStyle/>
          <a:p>
            <a:r>
              <a:rPr lang="en-US" dirty="0"/>
              <a:t>Adult/Gerontology</a:t>
            </a:r>
          </a:p>
          <a:p>
            <a:r>
              <a:rPr lang="en-US" dirty="0"/>
              <a:t>Family Practice</a:t>
            </a:r>
          </a:p>
          <a:p>
            <a:r>
              <a:rPr lang="en-US" dirty="0"/>
              <a:t>Neonatal</a:t>
            </a:r>
          </a:p>
          <a:p>
            <a:r>
              <a:rPr lang="en-US" dirty="0"/>
              <a:t>Pediatric</a:t>
            </a:r>
          </a:p>
          <a:p>
            <a:r>
              <a:rPr lang="en-US" dirty="0"/>
              <a:t>Psychiatric Mental Health</a:t>
            </a:r>
          </a:p>
          <a:p>
            <a:r>
              <a:rPr lang="en-US" dirty="0"/>
              <a:t>Women’s Health</a:t>
            </a:r>
          </a:p>
        </p:txBody>
      </p:sp>
    </p:spTree>
    <p:extLst>
      <p:ext uri="{BB962C8B-B14F-4D97-AF65-F5344CB8AC3E}">
        <p14:creationId xmlns:p14="http://schemas.microsoft.com/office/powerpoint/2010/main" val="12780910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AF5B2"/>
      </a:hlink>
      <a:folHlink>
        <a:srgbClr val="800080"/>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436</TotalTime>
  <Words>1785</Words>
  <Application>Microsoft Macintosh PowerPoint</Application>
  <PresentationFormat>Widescreen</PresentationFormat>
  <Paragraphs>133</Paragraphs>
  <Slides>16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Wingdings 2</vt:lpstr>
      <vt:lpstr>Quotable</vt:lpstr>
      <vt:lpstr>APRN Roles:  Four Roles, Four Ways to Care </vt:lpstr>
      <vt:lpstr>APRN Education</vt:lpstr>
      <vt:lpstr>APRNs by the Numbers</vt:lpstr>
      <vt:lpstr>APRN Roles</vt:lpstr>
      <vt:lpstr>Certified Registered Nurse Anesthetist (CRNA)</vt:lpstr>
      <vt:lpstr>Certified Nurse Midwife (CNM)</vt:lpstr>
      <vt:lpstr>PowerPoint Presentation</vt:lpstr>
      <vt:lpstr> Certified Nurse Practitioner  Advanced Practice Registered Nurse  with advanced and graduate education and training to Assess, diagnose, treat, prescribe, and provide comprehensive healthcare    </vt:lpstr>
      <vt:lpstr>APRN Certifications</vt:lpstr>
      <vt:lpstr>Expert clinicians with advanced education and training in a specialized area of nursing practice who work in a wide variety of health care settings      </vt:lpstr>
      <vt:lpstr>Clinical Nurse Specialist (CNS)</vt:lpstr>
      <vt:lpstr>Population-Focused Care</vt:lpstr>
      <vt:lpstr>   Consensus Model for APRN Regulation: Licensure, Accreditation, Certification &amp; Education  (2008)   </vt:lpstr>
      <vt:lpstr>PowerPoint Presentation</vt:lpstr>
      <vt:lpstr>PowerPoint Presentation</vt:lpstr>
      <vt:lpstr>Photo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APRN Roles</dc:title>
  <dc:creator>Arlene Wright</dc:creator>
  <cp:lastModifiedBy>Edward Briggs</cp:lastModifiedBy>
  <cp:revision>38</cp:revision>
  <dcterms:created xsi:type="dcterms:W3CDTF">2020-08-01T18:48:55Z</dcterms:created>
  <dcterms:modified xsi:type="dcterms:W3CDTF">2020-08-03T00:07:58Z</dcterms:modified>
</cp:coreProperties>
</file>