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0.jpg" ContentType="image/gif"/>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83" r:id="rId3"/>
    <p:sldId id="284" r:id="rId4"/>
    <p:sldId id="297" r:id="rId5"/>
    <p:sldId id="285" r:id="rId6"/>
    <p:sldId id="287" r:id="rId7"/>
    <p:sldId id="270" r:id="rId8"/>
    <p:sldId id="289" r:id="rId9"/>
    <p:sldId id="257" r:id="rId10"/>
    <p:sldId id="291" r:id="rId11"/>
    <p:sldId id="294" r:id="rId12"/>
    <p:sldId id="295" r:id="rId13"/>
    <p:sldId id="298" r:id="rId14"/>
    <p:sldId id="299" r:id="rId15"/>
    <p:sldId id="300" r:id="rId16"/>
    <p:sldId id="301" r:id="rId17"/>
    <p:sldId id="302" r:id="rId18"/>
    <p:sldId id="292" r:id="rId19"/>
    <p:sldId id="296" r:id="rId20"/>
    <p:sldId id="293" r:id="rId21"/>
    <p:sldId id="290" r:id="rId22"/>
    <p:sldId id="312" r:id="rId23"/>
    <p:sldId id="258" r:id="rId24"/>
    <p:sldId id="306" r:id="rId25"/>
    <p:sldId id="308" r:id="rId26"/>
    <p:sldId id="309" r:id="rId27"/>
    <p:sldId id="310" r:id="rId28"/>
    <p:sldId id="311" r:id="rId29"/>
    <p:sldId id="303" r:id="rId30"/>
    <p:sldId id="304" r:id="rId31"/>
    <p:sldId id="315" r:id="rId32"/>
    <p:sldId id="316" r:id="rId33"/>
    <p:sldId id="317" r:id="rId34"/>
    <p:sldId id="318" r:id="rId35"/>
    <p:sldId id="305" r:id="rId36"/>
    <p:sldId id="313" r:id="rId37"/>
    <p:sldId id="314" r:id="rId38"/>
    <p:sldId id="273" r:id="rId39"/>
    <p:sldId id="260" r:id="rId40"/>
    <p:sldId id="28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6" autoAdjust="0"/>
    <p:restoredTop sz="94619"/>
  </p:normalViewPr>
  <p:slideViewPr>
    <p:cSldViewPr snapToGrid="0" snapToObjects="1">
      <p:cViewPr varScale="1">
        <p:scale>
          <a:sx n="81" d="100"/>
          <a:sy n="81" d="100"/>
        </p:scale>
        <p:origin x="63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9A2D3-1760-0349-AE28-1B3A9126147C}" type="datetimeFigureOut">
              <a:rPr lang="en-US" smtClean="0"/>
              <a:t>7/30/2019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2E41F0-6300-D641-B19F-0C04D905D30B}" type="slidenum">
              <a:rPr lang="en-US" smtClean="0"/>
              <a:t>‹#›</a:t>
            </a:fld>
            <a:endParaRPr lang="en-US"/>
          </a:p>
        </p:txBody>
      </p:sp>
    </p:spTree>
    <p:extLst>
      <p:ext uri="{BB962C8B-B14F-4D97-AF65-F5344CB8AC3E}">
        <p14:creationId xmlns:p14="http://schemas.microsoft.com/office/powerpoint/2010/main" val="1397663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Tombstone image retrieved on 7-11-19 from https://www.google.com/</a:t>
            </a:r>
            <a:r>
              <a:rPr lang="en-US" dirty="0" err="1"/>
              <a:t>search?biw</a:t>
            </a:r>
            <a:r>
              <a:rPr lang="en-US" dirty="0"/>
              <a:t>=1787&amp;bih=856&amp;tbm=</a:t>
            </a:r>
            <a:r>
              <a:rPr lang="en-US" dirty="0" err="1"/>
              <a:t>isch&amp;sa</a:t>
            </a:r>
            <a:r>
              <a:rPr lang="en-US" dirty="0"/>
              <a:t>=1&amp;ei=SVspXbeJJsO0tAaK6JLoDw&amp;q=</a:t>
            </a:r>
            <a:r>
              <a:rPr lang="en-US" dirty="0" err="1"/>
              <a:t>house+bill&amp;oq</a:t>
            </a:r>
            <a:r>
              <a:rPr lang="en-US" dirty="0"/>
              <a:t>=</a:t>
            </a:r>
            <a:r>
              <a:rPr lang="en-US" dirty="0" err="1"/>
              <a:t>house+bill&amp;gs_l</a:t>
            </a:r>
            <a:r>
              <a:rPr lang="en-US" dirty="0"/>
              <a:t>=img.3..0l10.2094.4424..4626...1.0..0.114.760.10j1......0....1..gws-wiz-img.......0i67j0i10.KCXOOPZW5xA#imgrc=65aJCcVRUtD0HM:</a:t>
            </a:r>
          </a:p>
          <a:p>
            <a:endParaRPr lang="en-US" dirty="0"/>
          </a:p>
          <a:p>
            <a:r>
              <a:rPr lang="en-US" dirty="0"/>
              <a:t>Bill image retrieved on 7-11-19 from https://www.google.com/</a:t>
            </a:r>
            <a:r>
              <a:rPr lang="en-US" dirty="0" err="1"/>
              <a:t>search?biw</a:t>
            </a:r>
            <a:r>
              <a:rPr lang="en-US" dirty="0"/>
              <a:t>=1787&amp;bih=856&amp;tbm=</a:t>
            </a:r>
            <a:r>
              <a:rPr lang="en-US" dirty="0" err="1"/>
              <a:t>isch&amp;sa</a:t>
            </a:r>
            <a:r>
              <a:rPr lang="en-US" dirty="0"/>
              <a:t>=1&amp;ei=SVspXbeJJsO0tAaK6JLoDw&amp;q=</a:t>
            </a:r>
            <a:r>
              <a:rPr lang="en-US" dirty="0" err="1"/>
              <a:t>DEAD+BILL&amp;oq</a:t>
            </a:r>
            <a:r>
              <a:rPr lang="en-US" dirty="0"/>
              <a:t>=</a:t>
            </a:r>
            <a:r>
              <a:rPr lang="en-US" dirty="0" err="1"/>
              <a:t>DEAD+BILL&amp;gs_l</a:t>
            </a:r>
            <a:r>
              <a:rPr lang="en-US" dirty="0"/>
              <a:t>=img.3..0l2j0i5i30l5j0i8i30l3.6864.13313..13608...0.0..1.279.1168.16j0j1......0....1..gws-wiz-img.......0i67j0i10j0i24.LibnTbJYwTo#imgrc=</a:t>
            </a:r>
            <a:r>
              <a:rPr lang="en-US" dirty="0" err="1"/>
              <a:t>fRzYFosOPTESNM</a:t>
            </a:r>
            <a:r>
              <a:rPr lang="en-US" dirty="0"/>
              <a:t>:</a:t>
            </a:r>
          </a:p>
        </p:txBody>
      </p:sp>
      <p:sp>
        <p:nvSpPr>
          <p:cNvPr id="4" name="Slide Number Placeholder 3"/>
          <p:cNvSpPr>
            <a:spLocks noGrp="1"/>
          </p:cNvSpPr>
          <p:nvPr>
            <p:ph type="sldNum" sz="quarter" idx="5"/>
          </p:nvPr>
        </p:nvSpPr>
        <p:spPr/>
        <p:txBody>
          <a:bodyPr/>
          <a:lstStyle/>
          <a:p>
            <a:fld id="{692E41F0-6300-D641-B19F-0C04D905D30B}" type="slidenum">
              <a:rPr lang="en-US" smtClean="0"/>
              <a:t>38</a:t>
            </a:fld>
            <a:endParaRPr lang="en-US"/>
          </a:p>
        </p:txBody>
      </p:sp>
    </p:spTree>
    <p:extLst>
      <p:ext uri="{BB962C8B-B14F-4D97-AF65-F5344CB8AC3E}">
        <p14:creationId xmlns:p14="http://schemas.microsoft.com/office/powerpoint/2010/main" val="193899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40376-1687-C74F-9299-9D9EAAC4D7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64D6E6-0816-384B-BF11-4F0F539FAF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618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FE0DE-2F00-2543-90A4-92FB6BB583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5D7D52-EBC8-FD4C-BE09-F463174E243A}"/>
              </a:ext>
            </a:extLst>
          </p:cNvPr>
          <p:cNvSpPr>
            <a:spLocks noGrp="1"/>
          </p:cNvSpPr>
          <p:nvPr>
            <p:ph type="body" orient="vert" idx="1"/>
          </p:nvPr>
        </p:nvSpPr>
        <p:spPr>
          <a:xfrm>
            <a:off x="838200" y="1825625"/>
            <a:ext cx="10515600" cy="37766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2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D7B9E1-3239-1542-84EF-EA6222712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31B287-68C8-BE45-AC23-52956CBD0064}"/>
              </a:ext>
            </a:extLst>
          </p:cNvPr>
          <p:cNvSpPr>
            <a:spLocks noGrp="1"/>
          </p:cNvSpPr>
          <p:nvPr>
            <p:ph type="body" orient="vert" idx="1"/>
          </p:nvPr>
        </p:nvSpPr>
        <p:spPr>
          <a:xfrm>
            <a:off x="838200" y="365125"/>
            <a:ext cx="7734300" cy="51856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1806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F7E6-92CA-184B-82D0-714309AD3C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5C824-8F3F-4541-9067-BF8AFFAB2402}"/>
              </a:ext>
            </a:extLst>
          </p:cNvPr>
          <p:cNvSpPr>
            <a:spLocks noGrp="1"/>
          </p:cNvSpPr>
          <p:nvPr>
            <p:ph idx="1"/>
          </p:nvPr>
        </p:nvSpPr>
        <p:spPr>
          <a:xfrm>
            <a:off x="838200" y="1825625"/>
            <a:ext cx="10515600" cy="36350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88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66BFD-BEE1-5B4D-8681-9B65ED25F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A77C32-A92E-4D40-B2D4-C4DB9F2F834E}"/>
              </a:ext>
            </a:extLst>
          </p:cNvPr>
          <p:cNvSpPr>
            <a:spLocks noGrp="1"/>
          </p:cNvSpPr>
          <p:nvPr>
            <p:ph type="body" idx="1"/>
          </p:nvPr>
        </p:nvSpPr>
        <p:spPr>
          <a:xfrm>
            <a:off x="831850" y="4589463"/>
            <a:ext cx="10515600" cy="96133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1674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3713-9EFF-814D-A21B-D8F449190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7DC4F9-4A6F-8445-A965-6F66759B5C2E}"/>
              </a:ext>
            </a:extLst>
          </p:cNvPr>
          <p:cNvSpPr>
            <a:spLocks noGrp="1"/>
          </p:cNvSpPr>
          <p:nvPr>
            <p:ph sz="half" idx="1"/>
          </p:nvPr>
        </p:nvSpPr>
        <p:spPr>
          <a:xfrm>
            <a:off x="838200" y="1825625"/>
            <a:ext cx="5181600" cy="362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83431-7EAD-624D-BB8C-541BB5101C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42222-C848-5F4A-83AF-2E35B1A703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49E415-9D86-3149-90E2-B0F31A999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FC425-E078-E146-904F-189BB69F24DE}"/>
              </a:ext>
            </a:extLst>
          </p:cNvPr>
          <p:cNvSpPr>
            <a:spLocks noGrp="1"/>
          </p:cNvSpPr>
          <p:nvPr>
            <p:ph sz="half" idx="2"/>
          </p:nvPr>
        </p:nvSpPr>
        <p:spPr>
          <a:xfrm>
            <a:off x="839788" y="2505075"/>
            <a:ext cx="5157787" cy="3036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43B2A3-BE9D-0D41-B46B-E67E44DDC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74A42F-47DB-464A-B00B-DBF25DB56E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1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F4E1-DDCE-854B-AC08-C8016A6C05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095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91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6751-B76E-694C-BE03-12F5E61AB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83ABFB-6FCB-9542-8C28-FF0A6DC03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96B5AB-65CA-BD47-B560-1A05515BC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69156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FFB09-73B7-044F-9C87-6F1153875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771DA3-BB88-E44C-AA5B-A4DD1B76A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a:extLst>
              <a:ext uri="{FF2B5EF4-FFF2-40B4-BE49-F238E27FC236}">
                <a16:creationId xmlns:a16="http://schemas.microsoft.com/office/drawing/2014/main" id="{5C35D5C6-61E6-CF4C-A20B-B03C21499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059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B14482-F1A2-4C4A-A2E3-47002D218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C69B2A-15AB-1048-89AF-CE095C46A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59221-3FA8-DD4E-BFFA-EF03F1C54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C9F4D-F37A-2247-ABDC-DC4070385191}" type="datetimeFigureOut">
              <a:rPr lang="en-US" smtClean="0"/>
              <a:t>7/30/2019</a:t>
            </a:fld>
            <a:endParaRPr lang="en-US"/>
          </a:p>
        </p:txBody>
      </p:sp>
      <p:sp>
        <p:nvSpPr>
          <p:cNvPr id="5" name="Footer Placeholder 4">
            <a:extLst>
              <a:ext uri="{FF2B5EF4-FFF2-40B4-BE49-F238E27FC236}">
                <a16:creationId xmlns:a16="http://schemas.microsoft.com/office/drawing/2014/main" id="{20ECAB6F-042A-9243-AD14-66F1E9AC8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04238A-DDC0-A640-8D12-03BB4C6AD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921E8-3424-DB4F-AB04-C8092ACEF543}" type="slidenum">
              <a:rPr lang="en-US" smtClean="0"/>
              <a:t>‹#›</a:t>
            </a:fld>
            <a:endParaRPr lang="en-US"/>
          </a:p>
        </p:txBody>
      </p:sp>
      <p:pic>
        <p:nvPicPr>
          <p:cNvPr id="8" name="Picture 7">
            <a:extLst>
              <a:ext uri="{FF2B5EF4-FFF2-40B4-BE49-F238E27FC236}">
                <a16:creationId xmlns:a16="http://schemas.microsoft.com/office/drawing/2014/main" id="{3527E290-E7BA-6141-BB9C-29803AFBADF7}"/>
              </a:ext>
            </a:extLst>
          </p:cNvPr>
          <p:cNvPicPr>
            <a:picLocks noChangeAspect="1"/>
          </p:cNvPicPr>
          <p:nvPr/>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3794803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riesgoymorosidad.com/sepa-como-recuperar-sus-impagados-telefonicamente/" TargetMode="Externa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oddessofrandomthoughts.blogspot.com/2010/01/have-you-written-your-letter-yet.html" TargetMode="External"/><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shinereflections.wordpress.com/2010/03/31/phrase-of-the-day-make-it-happen"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jincythinks.blogspot.com/2013/02/dont.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aprnadvocacy.com/"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henbangjui.blogspot.com/2013/08/26googleq.html"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logs.lse.ac.uk/lsereviewofbooks/2017/05/30/lobbying-for-change-as-a-new-theory-and-practice-of-active-citizenship-author-interview-with-alberto-alemanno/"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D95A-C6AA-894D-B16F-3C7C0DC77CDF}"/>
              </a:ext>
            </a:extLst>
          </p:cNvPr>
          <p:cNvSpPr>
            <a:spLocks noGrp="1"/>
          </p:cNvSpPr>
          <p:nvPr>
            <p:ph type="ctrTitle"/>
          </p:nvPr>
        </p:nvSpPr>
        <p:spPr>
          <a:xfrm>
            <a:off x="1417122" y="745176"/>
            <a:ext cx="9144000" cy="1909762"/>
          </a:xfrm>
        </p:spPr>
        <p:txBody>
          <a:bodyPr>
            <a:normAutofit/>
          </a:bodyPr>
          <a:lstStyle/>
          <a:p>
            <a:r>
              <a:rPr lang="en-US" sz="5400" dirty="0"/>
              <a:t>August Advocacy Month  Preparation Webinar Part II</a:t>
            </a:r>
          </a:p>
        </p:txBody>
      </p:sp>
      <p:sp>
        <p:nvSpPr>
          <p:cNvPr id="3" name="Subtitle 2">
            <a:extLst>
              <a:ext uri="{FF2B5EF4-FFF2-40B4-BE49-F238E27FC236}">
                <a16:creationId xmlns:a16="http://schemas.microsoft.com/office/drawing/2014/main" id="{46DD837F-CAD2-AD4A-886C-F87116D546C4}"/>
              </a:ext>
            </a:extLst>
          </p:cNvPr>
          <p:cNvSpPr>
            <a:spLocks noGrp="1"/>
          </p:cNvSpPr>
          <p:nvPr>
            <p:ph type="subTitle" idx="1"/>
          </p:nvPr>
        </p:nvSpPr>
        <p:spPr>
          <a:xfrm>
            <a:off x="1524000" y="3542662"/>
            <a:ext cx="9144000" cy="1655762"/>
          </a:xfrm>
        </p:spPr>
        <p:txBody>
          <a:bodyPr>
            <a:normAutofit/>
          </a:bodyPr>
          <a:lstStyle/>
          <a:p>
            <a:pPr algn="l"/>
            <a:r>
              <a:rPr lang="en-US" sz="1400" dirty="0"/>
              <a:t>                                         </a:t>
            </a:r>
            <a:r>
              <a:rPr lang="en-US" sz="1800" dirty="0"/>
              <a:t>Presented by:  </a:t>
            </a:r>
            <a:r>
              <a:rPr lang="en-US" dirty="0"/>
              <a:t>Erik Rauch DNP, APRN, CRNA, NSPM-C</a:t>
            </a:r>
          </a:p>
          <a:p>
            <a:r>
              <a:rPr lang="en-US" dirty="0"/>
              <a:t>                           Vernon M. Langford MSN, APRN, FNP-C</a:t>
            </a:r>
          </a:p>
          <a:p>
            <a:r>
              <a:rPr lang="en-US" dirty="0"/>
              <a:t>                Edward Briggs DNP, APRN, FNP-C</a:t>
            </a:r>
          </a:p>
        </p:txBody>
      </p:sp>
    </p:spTree>
    <p:extLst>
      <p:ext uri="{BB962C8B-B14F-4D97-AF65-F5344CB8AC3E}">
        <p14:creationId xmlns:p14="http://schemas.microsoft.com/office/powerpoint/2010/main" val="92862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Lobbying 101 – Reaching your Legislators</a:t>
            </a:r>
          </a:p>
        </p:txBody>
      </p:sp>
      <p:sp>
        <p:nvSpPr>
          <p:cNvPr id="3" name="Content Placeholder 2"/>
          <p:cNvSpPr>
            <a:spLocks noGrp="1"/>
          </p:cNvSpPr>
          <p:nvPr>
            <p:ph idx="1"/>
          </p:nvPr>
        </p:nvSpPr>
        <p:spPr>
          <a:xfrm>
            <a:off x="296883" y="1939925"/>
            <a:ext cx="11709070" cy="3635017"/>
          </a:xfrm>
        </p:spPr>
        <p:txBody>
          <a:bodyPr>
            <a:normAutofit fontScale="92500" lnSpcReduction="10000"/>
          </a:bodyPr>
          <a:lstStyle/>
          <a:p>
            <a:pPr marL="0" indent="0" algn="ctr">
              <a:buNone/>
            </a:pPr>
            <a:r>
              <a:rPr lang="en-US" sz="3000" u="sng" dirty="0"/>
              <a:t>PERSONAL VISIT</a:t>
            </a:r>
          </a:p>
          <a:p>
            <a:pPr marL="0" indent="0" algn="ctr">
              <a:buNone/>
            </a:pPr>
            <a:endParaRPr lang="en-US" sz="1300" u="sng" dirty="0"/>
          </a:p>
          <a:p>
            <a:pPr marL="0" indent="0" algn="ctr">
              <a:buNone/>
            </a:pPr>
            <a:r>
              <a:rPr lang="en-US" dirty="0"/>
              <a:t>The most effective method of sharing your message us a personal visit to your legislator’s office.  This allows both of you to connect names with faces. In communication afterward, you will have established yourself as a known concerned constituent. If your legislator is holding a hearing or workshop, try to attend. It is a good time to meet your legislator informally. If your representative is not available, ask to meet the legislative assistant. S/he can generally be expected to be at least as well informed as to your representative and may have more influence than you suspect.</a:t>
            </a:r>
          </a:p>
        </p:txBody>
      </p:sp>
      <p:pic>
        <p:nvPicPr>
          <p:cNvPr id="7" name="Picture 6">
            <a:extLst>
              <a:ext uri="{FF2B5EF4-FFF2-40B4-BE49-F238E27FC236}">
                <a16:creationId xmlns:a16="http://schemas.microsoft.com/office/drawing/2014/main" id="{DCB1DA80-B624-4C0D-9791-97A63E15E5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691503" y="5024796"/>
            <a:ext cx="1314450" cy="1468079"/>
          </a:xfrm>
          <a:prstGeom prst="rect">
            <a:avLst/>
          </a:prstGeom>
        </p:spPr>
      </p:pic>
      <p:sp>
        <p:nvSpPr>
          <p:cNvPr id="8" name="TextBox 7">
            <a:extLst>
              <a:ext uri="{FF2B5EF4-FFF2-40B4-BE49-F238E27FC236}">
                <a16:creationId xmlns:a16="http://schemas.microsoft.com/office/drawing/2014/main" id="{AD881BDC-257C-4611-BB57-BA96D35CE4E3}"/>
              </a:ext>
            </a:extLst>
          </p:cNvPr>
          <p:cNvSpPr txBox="1"/>
          <p:nvPr/>
        </p:nvSpPr>
        <p:spPr>
          <a:xfrm>
            <a:off x="9421503" y="6597297"/>
            <a:ext cx="2770497" cy="230832"/>
          </a:xfrm>
          <a:prstGeom prst="rect">
            <a:avLst/>
          </a:prstGeom>
          <a:noFill/>
        </p:spPr>
        <p:txBody>
          <a:bodyPr wrap="square" rtlCol="0">
            <a:spAutoFit/>
          </a:bodyPr>
          <a:lstStyle/>
          <a:p>
            <a:r>
              <a:rPr lang="en-US" sz="900" dirty="0">
                <a:hlinkClick r:id="rId3" tooltip="http://cute-pictures.blogspot.com/2011/08/75-free-stock-images-3d-human-character.html"/>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330481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Lobbying 101 – Reaching your Legislators</a:t>
            </a:r>
          </a:p>
        </p:txBody>
      </p:sp>
      <p:sp>
        <p:nvSpPr>
          <p:cNvPr id="3" name="Content Placeholder 2"/>
          <p:cNvSpPr>
            <a:spLocks noGrp="1"/>
          </p:cNvSpPr>
          <p:nvPr>
            <p:ph idx="1"/>
          </p:nvPr>
        </p:nvSpPr>
        <p:spPr>
          <a:xfrm>
            <a:off x="296883" y="1939925"/>
            <a:ext cx="11709070" cy="3635017"/>
          </a:xfrm>
        </p:spPr>
        <p:txBody>
          <a:bodyPr>
            <a:normAutofit/>
          </a:bodyPr>
          <a:lstStyle/>
          <a:p>
            <a:pPr marL="0" indent="0" algn="ctr">
              <a:buNone/>
            </a:pPr>
            <a:r>
              <a:rPr lang="en-US" u="sng" dirty="0"/>
              <a:t>TELEPHONE CALL</a:t>
            </a:r>
          </a:p>
          <a:p>
            <a:pPr marL="0" indent="0" algn="ctr">
              <a:buNone/>
            </a:pPr>
            <a:endParaRPr lang="en-US" sz="1300" u="sng" dirty="0"/>
          </a:p>
          <a:p>
            <a:pPr marL="0" indent="0" algn="ctr">
              <a:buNone/>
            </a:pPr>
            <a:r>
              <a:rPr lang="en-US" dirty="0"/>
              <a:t>The telephone can be an effective tool. Remind the legislator of any previous contact. If the member is not available, speak with the legislative assistant. Messages can be left for your legislator. They should be brief and specific. Leave your name, address, and phone number. District and Capitol office phone numbers are available for every legislator on the FL House and FL Senate websites.</a:t>
            </a:r>
          </a:p>
        </p:txBody>
      </p:sp>
      <p:pic>
        <p:nvPicPr>
          <p:cNvPr id="5" name="Picture 4">
            <a:extLst>
              <a:ext uri="{FF2B5EF4-FFF2-40B4-BE49-F238E27FC236}">
                <a16:creationId xmlns:a16="http://schemas.microsoft.com/office/drawing/2014/main" id="{5F7FB1DB-A17F-4779-9C57-A84F075D6BB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506054" y="4908192"/>
            <a:ext cx="1499899" cy="1333500"/>
          </a:xfrm>
          <a:prstGeom prst="rect">
            <a:avLst/>
          </a:prstGeom>
        </p:spPr>
      </p:pic>
      <p:sp>
        <p:nvSpPr>
          <p:cNvPr id="6" name="TextBox 5">
            <a:extLst>
              <a:ext uri="{FF2B5EF4-FFF2-40B4-BE49-F238E27FC236}">
                <a16:creationId xmlns:a16="http://schemas.microsoft.com/office/drawing/2014/main" id="{5690BEF2-8D5D-484C-9D4C-BAB1D5833965}"/>
              </a:ext>
            </a:extLst>
          </p:cNvPr>
          <p:cNvSpPr txBox="1"/>
          <p:nvPr/>
        </p:nvSpPr>
        <p:spPr>
          <a:xfrm>
            <a:off x="10506054" y="6395580"/>
            <a:ext cx="1685946" cy="369332"/>
          </a:xfrm>
          <a:prstGeom prst="rect">
            <a:avLst/>
          </a:prstGeom>
          <a:noFill/>
        </p:spPr>
        <p:txBody>
          <a:bodyPr wrap="square" rtlCol="0">
            <a:spAutoFit/>
          </a:bodyPr>
          <a:lstStyle/>
          <a:p>
            <a:r>
              <a:rPr lang="en-US" sz="900" dirty="0">
                <a:hlinkClick r:id="rId3" tooltip="http://www.riesgoymorosidad.com/sepa-como-recuperar-sus-impagados-telefonicamente/"/>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80132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Lobbying 101 – Reaching your Legislators</a:t>
            </a:r>
          </a:p>
        </p:txBody>
      </p:sp>
      <p:sp>
        <p:nvSpPr>
          <p:cNvPr id="3" name="Content Placeholder 2"/>
          <p:cNvSpPr>
            <a:spLocks noGrp="1"/>
          </p:cNvSpPr>
          <p:nvPr>
            <p:ph idx="1"/>
          </p:nvPr>
        </p:nvSpPr>
        <p:spPr>
          <a:xfrm>
            <a:off x="296883" y="1787525"/>
            <a:ext cx="11709070" cy="3635017"/>
          </a:xfrm>
        </p:spPr>
        <p:txBody>
          <a:bodyPr>
            <a:normAutofit lnSpcReduction="10000"/>
          </a:bodyPr>
          <a:lstStyle/>
          <a:p>
            <a:pPr marL="0" indent="0" algn="ctr">
              <a:buNone/>
            </a:pPr>
            <a:r>
              <a:rPr lang="en-US" u="sng" dirty="0"/>
              <a:t>WRITING A LETTER</a:t>
            </a:r>
          </a:p>
          <a:p>
            <a:pPr marL="0" indent="0" algn="ctr">
              <a:buNone/>
            </a:pPr>
            <a:endParaRPr lang="en-US" sz="1300" u="sng" dirty="0"/>
          </a:p>
          <a:p>
            <a:pPr marL="0" indent="0" algn="ctr">
              <a:buNone/>
            </a:pPr>
            <a:r>
              <a:rPr lang="en-US" dirty="0"/>
              <a:t>Letters are important for the legislator and/or staff. The amount of mail on a specific piece of legislation frequently helps determine the legislators’ approach to an issue. One well-written letter will often prove weightier than a formal petition with many signatures. For this reason, it is generally considered better to express your opinion as an individual rather than as a member of an organization whose positions may already be well known to legislators. Faxes or e-mails my also be an effective tool but are not always as effective as a genuine letter.</a:t>
            </a:r>
          </a:p>
        </p:txBody>
      </p:sp>
      <p:pic>
        <p:nvPicPr>
          <p:cNvPr id="5" name="Picture 4">
            <a:extLst>
              <a:ext uri="{FF2B5EF4-FFF2-40B4-BE49-F238E27FC236}">
                <a16:creationId xmlns:a16="http://schemas.microsoft.com/office/drawing/2014/main" id="{880DBF0E-74ED-4E59-8095-6941F36D6E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50400" y="5139377"/>
            <a:ext cx="2455553" cy="1095375"/>
          </a:xfrm>
          <a:prstGeom prst="rect">
            <a:avLst/>
          </a:prstGeom>
        </p:spPr>
      </p:pic>
      <p:sp>
        <p:nvSpPr>
          <p:cNvPr id="6" name="TextBox 5">
            <a:extLst>
              <a:ext uri="{FF2B5EF4-FFF2-40B4-BE49-F238E27FC236}">
                <a16:creationId xmlns:a16="http://schemas.microsoft.com/office/drawing/2014/main" id="{069E7D4A-A4AD-4068-A57A-55B5467E1AEB}"/>
              </a:ext>
            </a:extLst>
          </p:cNvPr>
          <p:cNvSpPr txBox="1"/>
          <p:nvPr/>
        </p:nvSpPr>
        <p:spPr>
          <a:xfrm>
            <a:off x="10493126" y="6308209"/>
            <a:ext cx="1721348" cy="369332"/>
          </a:xfrm>
          <a:prstGeom prst="rect">
            <a:avLst/>
          </a:prstGeom>
          <a:noFill/>
        </p:spPr>
        <p:txBody>
          <a:bodyPr wrap="square" rtlCol="0">
            <a:spAutoFit/>
          </a:bodyPr>
          <a:lstStyle/>
          <a:p>
            <a:r>
              <a:rPr lang="en-US" sz="900" dirty="0">
                <a:hlinkClick r:id="rId3" tooltip="http://goddessofrandomthoughts.blogspot.com/2010/01/have-you-written-your-letter-yet.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23780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406401" y="1480004"/>
            <a:ext cx="11599552" cy="4177846"/>
          </a:xfrm>
        </p:spPr>
        <p:txBody>
          <a:bodyPr>
            <a:normAutofit fontScale="47500" lnSpcReduction="20000"/>
          </a:bodyPr>
          <a:lstStyle/>
          <a:p>
            <a:pPr marL="0" indent="0">
              <a:buNone/>
            </a:pPr>
            <a:r>
              <a:rPr lang="en-US" sz="5100" i="1" u="sng" dirty="0"/>
              <a:t>BE PREPARED</a:t>
            </a:r>
          </a:p>
          <a:p>
            <a:pPr marL="0" indent="0">
              <a:buNone/>
            </a:pPr>
            <a:endParaRPr lang="en-US" sz="1500" dirty="0"/>
          </a:p>
          <a:p>
            <a:pPr marL="0" indent="0" algn="ctr">
              <a:buNone/>
            </a:pPr>
            <a:r>
              <a:rPr lang="en-US" sz="4200" dirty="0"/>
              <a:t>Do Your Homework.  Become educated on the issues you are lobbying for so you can make a convincing argument.</a:t>
            </a:r>
          </a:p>
          <a:p>
            <a:endParaRPr lang="en-US" dirty="0"/>
          </a:p>
          <a:p>
            <a:pPr marL="0" indent="0">
              <a:buNone/>
            </a:pPr>
            <a:r>
              <a:rPr lang="en-US" sz="5000" i="1" u="sng" dirty="0"/>
              <a:t>KNOW YOURSELF</a:t>
            </a:r>
          </a:p>
          <a:p>
            <a:endParaRPr lang="en-US" sz="1500" dirty="0"/>
          </a:p>
          <a:p>
            <a:pPr marL="0" indent="0" algn="ctr">
              <a:buNone/>
            </a:pPr>
            <a:r>
              <a:rPr lang="en-US" sz="4200" dirty="0"/>
              <a:t>Be aware of your own personal prejudices or biases. Such knowledge will enable you to maintain objectivity by anticipating your own response in a given situation.</a:t>
            </a:r>
          </a:p>
          <a:p>
            <a:endParaRPr lang="en-US" sz="3800" dirty="0"/>
          </a:p>
          <a:p>
            <a:pPr marL="0" indent="0">
              <a:buNone/>
            </a:pPr>
            <a:r>
              <a:rPr lang="en-US" sz="5000" i="1" u="sng" dirty="0"/>
              <a:t>KNOW YOUR ORGANIZATION</a:t>
            </a:r>
          </a:p>
          <a:p>
            <a:endParaRPr lang="en-US" sz="1500" dirty="0"/>
          </a:p>
          <a:p>
            <a:pPr marL="0" indent="0" algn="ctr">
              <a:buNone/>
            </a:pPr>
            <a:r>
              <a:rPr lang="en-US" sz="4200" dirty="0"/>
              <a:t>If you are speaking on its behalf, you will want to be a credible representative.  Be familiar with the organization, its mission and how many individuals the organization represents.</a:t>
            </a:r>
            <a:endParaRPr lang="sk-SK" sz="4200" dirty="0"/>
          </a:p>
          <a:p>
            <a:pPr marL="0" indent="0" algn="ctr">
              <a:buNone/>
            </a:pPr>
            <a:endParaRPr lang="en-US" dirty="0"/>
          </a:p>
        </p:txBody>
      </p:sp>
    </p:spTree>
    <p:extLst>
      <p:ext uri="{BB962C8B-B14F-4D97-AF65-F5344CB8AC3E}">
        <p14:creationId xmlns:p14="http://schemas.microsoft.com/office/powerpoint/2010/main" val="414228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838199" y="1690688"/>
            <a:ext cx="11167753" cy="4177846"/>
          </a:xfrm>
        </p:spPr>
        <p:txBody>
          <a:bodyPr>
            <a:normAutofit fontScale="40000" lnSpcReduction="20000"/>
          </a:bodyPr>
          <a:lstStyle/>
          <a:p>
            <a:pPr marL="0" indent="0">
              <a:buNone/>
            </a:pPr>
            <a:r>
              <a:rPr lang="en-US" sz="6000" i="1" u="sng" dirty="0"/>
              <a:t>KNOW YOUR LEGISLATOR</a:t>
            </a:r>
          </a:p>
          <a:p>
            <a:pPr marL="0" indent="0">
              <a:buNone/>
            </a:pPr>
            <a:endParaRPr lang="en-US" sz="5100" i="1" u="sng" dirty="0"/>
          </a:p>
          <a:p>
            <a:pPr marL="0" indent="0" algn="ctr">
              <a:buNone/>
            </a:pPr>
            <a:r>
              <a:rPr lang="en-US" sz="5100" dirty="0"/>
              <a:t>Be familiar with the legislator you are lobbying.  Be informed about their previous positions on the issue you are lobbying for, what committees they might serve on and if they have worked with your organization previously.</a:t>
            </a:r>
          </a:p>
          <a:p>
            <a:pPr marL="0" indent="0">
              <a:buNone/>
            </a:pPr>
            <a:endParaRPr lang="en-US" sz="5100" i="1" u="sng" dirty="0"/>
          </a:p>
          <a:p>
            <a:pPr marL="0" indent="0">
              <a:buNone/>
            </a:pPr>
            <a:r>
              <a:rPr lang="en-US" sz="6000" i="1" u="sng" dirty="0"/>
              <a:t>KNOW YOUR ISSUE</a:t>
            </a:r>
          </a:p>
          <a:p>
            <a:pPr marL="0" indent="0">
              <a:buNone/>
            </a:pPr>
            <a:endParaRPr lang="en-US" sz="5100" i="1" u="sng" dirty="0"/>
          </a:p>
          <a:p>
            <a:pPr marL="0" indent="0" algn="ctr">
              <a:buNone/>
            </a:pPr>
            <a:r>
              <a:rPr lang="en-US" sz="5100" dirty="0"/>
              <a:t>Phrase the argument in your own words. Don’t be surprised if it appears you are more knowledgeable than the individual you are lobbying.   No one can be expected to address every question or matter of concern regarding an issue, however so don’t hesitate to admit your lack of knowledge on a particular point. Be willing to pursue the answer and report back.</a:t>
            </a:r>
          </a:p>
          <a:p>
            <a:pPr marL="0" indent="0" algn="ctr">
              <a:buNone/>
            </a:pPr>
            <a:endParaRPr lang="en-US" dirty="0"/>
          </a:p>
        </p:txBody>
      </p:sp>
    </p:spTree>
    <p:extLst>
      <p:ext uri="{BB962C8B-B14F-4D97-AF65-F5344CB8AC3E}">
        <p14:creationId xmlns:p14="http://schemas.microsoft.com/office/powerpoint/2010/main" val="204683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838199" y="1690688"/>
            <a:ext cx="11223171" cy="3897312"/>
          </a:xfrm>
        </p:spPr>
        <p:txBody>
          <a:bodyPr>
            <a:normAutofit fontScale="70000" lnSpcReduction="20000"/>
          </a:bodyPr>
          <a:lstStyle/>
          <a:p>
            <a:pPr marL="0" indent="0">
              <a:buNone/>
            </a:pPr>
            <a:r>
              <a:rPr lang="en-US" sz="3400" i="1" u="sng" dirty="0"/>
              <a:t>KNOW YOUR OPPOSITION</a:t>
            </a:r>
          </a:p>
          <a:p>
            <a:pPr algn="ctr"/>
            <a:endParaRPr lang="en-US" sz="2900" dirty="0"/>
          </a:p>
          <a:p>
            <a:pPr marL="0" indent="0" algn="ctr">
              <a:buNone/>
            </a:pPr>
            <a:r>
              <a:rPr lang="en-US" sz="2900" dirty="0"/>
              <a:t>It is preferable to anticipate the opposition and answer their arguments positively before those arguments surface publicly.  That means researching who opposes you on the specific issue and what their argument is against your position.</a:t>
            </a:r>
          </a:p>
          <a:p>
            <a:endParaRPr lang="en-US" sz="6000" dirty="0"/>
          </a:p>
          <a:p>
            <a:pPr marL="0" indent="0">
              <a:buNone/>
            </a:pPr>
            <a:r>
              <a:rPr lang="en-US" sz="3400" i="1" u="sng" dirty="0"/>
              <a:t>TIMING</a:t>
            </a:r>
          </a:p>
          <a:p>
            <a:endParaRPr lang="en-US" sz="1700" dirty="0"/>
          </a:p>
          <a:p>
            <a:pPr marL="0" indent="0" algn="ctr">
              <a:buNone/>
            </a:pPr>
            <a:r>
              <a:rPr lang="en-US" sz="2900" dirty="0"/>
              <a:t>Timing is everything. Make your call at a strategic time — just before a vote, for instance, or immediately the following action by your legislator in support of your cause. Write when you know a specific piece of legislation is pending before a committee or when a bill is about to come before the full House or Senate.</a:t>
            </a:r>
          </a:p>
          <a:p>
            <a:pPr marL="0" indent="0" algn="ctr">
              <a:buNone/>
            </a:pPr>
            <a:endParaRPr lang="en-US" dirty="0"/>
          </a:p>
        </p:txBody>
      </p:sp>
    </p:spTree>
    <p:extLst>
      <p:ext uri="{BB962C8B-B14F-4D97-AF65-F5344CB8AC3E}">
        <p14:creationId xmlns:p14="http://schemas.microsoft.com/office/powerpoint/2010/main" val="79002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838199" y="1690688"/>
            <a:ext cx="11223171" cy="3636055"/>
          </a:xfrm>
        </p:spPr>
        <p:txBody>
          <a:bodyPr>
            <a:normAutofit fontScale="92500" lnSpcReduction="10000"/>
          </a:bodyPr>
          <a:lstStyle/>
          <a:p>
            <a:pPr marL="0" indent="0">
              <a:buNone/>
            </a:pPr>
            <a:r>
              <a:rPr lang="en-US" sz="2600" i="1" u="sng" dirty="0"/>
              <a:t>COMMUNICATE EFFECTIVELY</a:t>
            </a:r>
          </a:p>
          <a:p>
            <a:endParaRPr lang="en-US" sz="800" dirty="0"/>
          </a:p>
          <a:p>
            <a:pPr marL="0" indent="0" algn="ctr">
              <a:buNone/>
            </a:pPr>
            <a:r>
              <a:rPr lang="en-US" sz="2200" dirty="0"/>
              <a:t>Your maximum influence comes in addressing your comments directly to your own legislator. These can be accomplished by visiting the legislator, writing them a letter or an email. Follow these rules to ensure the effective- ness of your communication.</a:t>
            </a:r>
          </a:p>
          <a:p>
            <a:endParaRPr lang="en-US" sz="3600" dirty="0"/>
          </a:p>
          <a:p>
            <a:pPr marL="0" indent="0">
              <a:buNone/>
            </a:pPr>
            <a:r>
              <a:rPr lang="en-US" sz="2600" i="1" u="sng" dirty="0"/>
              <a:t>REMEMBER YOU ARE THE IMAGE OF THE ISSUE</a:t>
            </a:r>
          </a:p>
          <a:p>
            <a:pPr marL="0" indent="0">
              <a:buNone/>
            </a:pPr>
            <a:endParaRPr lang="en-US" sz="800" i="1" u="sng" dirty="0"/>
          </a:p>
          <a:p>
            <a:pPr marL="0" indent="0" algn="ctr">
              <a:buNone/>
            </a:pPr>
            <a:r>
              <a:rPr lang="en-US" sz="2200" dirty="0"/>
              <a:t>How you present yourself, and how you communicate, directly impacts on the perceptions legislators have on the issue.   Present a professional, respectful and well informed image.   Use your years of experience educating patients to educate legislators about key issues.</a:t>
            </a:r>
          </a:p>
          <a:p>
            <a:pPr marL="0" indent="0" algn="ctr">
              <a:buNone/>
            </a:pPr>
            <a:endParaRPr lang="en-US" dirty="0"/>
          </a:p>
        </p:txBody>
      </p:sp>
    </p:spTree>
    <p:extLst>
      <p:ext uri="{BB962C8B-B14F-4D97-AF65-F5344CB8AC3E}">
        <p14:creationId xmlns:p14="http://schemas.microsoft.com/office/powerpoint/2010/main" val="149085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8382"/>
            <a:ext cx="10515600" cy="1325563"/>
          </a:xfrm>
        </p:spPr>
        <p:txBody>
          <a:bodyPr/>
          <a:lstStyle/>
          <a:p>
            <a:pPr algn="ctr"/>
            <a:r>
              <a:rPr lang="en-US" b="1" dirty="0"/>
              <a:t>Lobbying 101 – How to Lobby</a:t>
            </a:r>
          </a:p>
        </p:txBody>
      </p:sp>
      <p:sp>
        <p:nvSpPr>
          <p:cNvPr id="3" name="Content Placeholder 2"/>
          <p:cNvSpPr>
            <a:spLocks noGrp="1"/>
          </p:cNvSpPr>
          <p:nvPr>
            <p:ph idx="1"/>
          </p:nvPr>
        </p:nvSpPr>
        <p:spPr>
          <a:xfrm>
            <a:off x="838199" y="1690688"/>
            <a:ext cx="11223171" cy="3636055"/>
          </a:xfrm>
        </p:spPr>
        <p:txBody>
          <a:bodyPr>
            <a:normAutofit fontScale="92500" lnSpcReduction="20000"/>
          </a:bodyPr>
          <a:lstStyle/>
          <a:p>
            <a:pPr marL="0" indent="0">
              <a:buNone/>
            </a:pPr>
            <a:r>
              <a:rPr lang="en-US" sz="2600" i="1" u="sng" dirty="0"/>
              <a:t>PRACTICE MAKES PERFECT</a:t>
            </a:r>
          </a:p>
          <a:p>
            <a:endParaRPr lang="en-US" sz="800" dirty="0"/>
          </a:p>
          <a:p>
            <a:pPr marL="0" indent="0" algn="ctr">
              <a:buNone/>
            </a:pPr>
            <a:r>
              <a:rPr lang="en-US" sz="2200" dirty="0"/>
              <a:t>If you feel uncomfortable with speaking directly with a legislator, try practicing with either yourself in the mirror or enlist the help of a friend/colleague to build confidence and fell secure in your position. The more comfortable you fell with defending your position, the more confident you will appear when speaking with a legislator. </a:t>
            </a:r>
          </a:p>
          <a:p>
            <a:endParaRPr lang="en-US" sz="3600" dirty="0"/>
          </a:p>
          <a:p>
            <a:pPr marL="0" indent="0">
              <a:buNone/>
            </a:pPr>
            <a:r>
              <a:rPr lang="en-US" sz="2600" i="1" u="sng" dirty="0"/>
              <a:t>STRENGTH IN NUMBERS</a:t>
            </a:r>
          </a:p>
          <a:p>
            <a:pPr marL="0" indent="0">
              <a:buNone/>
            </a:pPr>
            <a:endParaRPr lang="en-US" sz="800" i="1" u="sng" dirty="0"/>
          </a:p>
          <a:p>
            <a:pPr marL="0" indent="0" algn="ctr">
              <a:buNone/>
            </a:pPr>
            <a:r>
              <a:rPr lang="en-US" sz="2200" dirty="0"/>
              <a:t>Having supportive colleagues knowledgeable about the same issue/legislation that you are lobbying for is also a good idea. As there can be strength in numbers, having a peer constituent with you who can back you up and shed an additional perspective on the topic can be a great resource. </a:t>
            </a:r>
          </a:p>
          <a:p>
            <a:pPr marL="0" indent="0" algn="ctr">
              <a:buNone/>
            </a:pPr>
            <a:endParaRPr lang="en-US" dirty="0"/>
          </a:p>
        </p:txBody>
      </p:sp>
    </p:spTree>
    <p:extLst>
      <p:ext uri="{BB962C8B-B14F-4D97-AF65-F5344CB8AC3E}">
        <p14:creationId xmlns:p14="http://schemas.microsoft.com/office/powerpoint/2010/main" val="1459428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020"/>
            <a:ext cx="10515600" cy="1143000"/>
          </a:xfrm>
        </p:spPr>
        <p:txBody>
          <a:bodyPr/>
          <a:lstStyle/>
          <a:p>
            <a:pPr algn="ctr"/>
            <a:r>
              <a:rPr lang="en-US" b="1" dirty="0"/>
              <a:t>The DO’s of Lobbying</a:t>
            </a:r>
          </a:p>
        </p:txBody>
      </p:sp>
      <p:sp>
        <p:nvSpPr>
          <p:cNvPr id="3" name="Content Placeholder 2"/>
          <p:cNvSpPr>
            <a:spLocks noGrp="1"/>
          </p:cNvSpPr>
          <p:nvPr>
            <p:ph idx="1"/>
          </p:nvPr>
        </p:nvSpPr>
        <p:spPr>
          <a:xfrm>
            <a:off x="838200" y="1241115"/>
            <a:ext cx="9477252" cy="4542780"/>
          </a:xfrm>
        </p:spPr>
        <p:txBody>
          <a:bodyPr>
            <a:noAutofit/>
          </a:bodyPr>
          <a:lstStyle/>
          <a:p>
            <a:pPr marL="0" indent="0" algn="ctr">
              <a:buNone/>
            </a:pPr>
            <a:endParaRPr lang="en-US" sz="100" dirty="0"/>
          </a:p>
          <a:p>
            <a:r>
              <a:rPr lang="en-US" sz="2200" cap="all" dirty="0"/>
              <a:t>ADDRESS YOUR SENATOR OR REPRESENTATIVE PROPERLY. </a:t>
            </a:r>
          </a:p>
          <a:p>
            <a:r>
              <a:rPr lang="en-US" sz="2200" cap="all" dirty="0"/>
              <a:t>IDENTIFY YOURSELF IMMEDIATELY AT EACH CONTACT. PUBLIC OFFICIALS MEET TOO MANY PEOPLE TO REMEMBER EVERYONE. </a:t>
            </a:r>
          </a:p>
          <a:p>
            <a:r>
              <a:rPr lang="en-US" sz="2200" cap="all" dirty="0"/>
              <a:t>KNOW THE STATUS OF THE LEGISLATION. REFER TO A BILL BY NUMBER WHENEVER POSSIBLE. </a:t>
            </a:r>
          </a:p>
          <a:p>
            <a:r>
              <a:rPr lang="en-US" sz="2200" cap="all" dirty="0"/>
              <a:t>USE YOUR OWN WORDS. </a:t>
            </a:r>
          </a:p>
          <a:p>
            <a:r>
              <a:rPr lang="en-US" sz="2200" cap="all" dirty="0"/>
              <a:t>BE BRIEF AND EXPLICIT, COURTEOUS AND REASONABLE.</a:t>
            </a:r>
          </a:p>
          <a:p>
            <a:r>
              <a:rPr lang="en-US" sz="2200" cap="all" dirty="0"/>
              <a:t>ESTABLISH YOUR OWN CREDENTIALS OR EXPERTISE ON THE SUBJECT OF LEGISLATION UNDER CONSIDERATION. </a:t>
            </a:r>
          </a:p>
          <a:p>
            <a:r>
              <a:rPr lang="en-US" sz="2200" cap="all" dirty="0"/>
              <a:t>GIVE LEGISLATORS SUCCINCT, EASY TO READ LITERATURE; HIGHLIGHT IMPORTANT FACTS AND ARGUMENTS. THEIR TIME IS LIMITED. </a:t>
            </a:r>
          </a:p>
        </p:txBody>
      </p:sp>
      <p:pic>
        <p:nvPicPr>
          <p:cNvPr id="7" name="Picture 6" descr="A close up of a sign&#10;&#10;Description automatically generated">
            <a:extLst>
              <a:ext uri="{FF2B5EF4-FFF2-40B4-BE49-F238E27FC236}">
                <a16:creationId xmlns:a16="http://schemas.microsoft.com/office/drawing/2014/main" id="{CC0D8476-ECBC-4C9E-B04B-E6439D5DFDF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44100" y="2643510"/>
            <a:ext cx="2167250" cy="1737990"/>
          </a:xfrm>
          <a:prstGeom prst="rect">
            <a:avLst/>
          </a:prstGeom>
        </p:spPr>
      </p:pic>
      <p:sp>
        <p:nvSpPr>
          <p:cNvPr id="8" name="TextBox 7">
            <a:extLst>
              <a:ext uri="{FF2B5EF4-FFF2-40B4-BE49-F238E27FC236}">
                <a16:creationId xmlns:a16="http://schemas.microsoft.com/office/drawing/2014/main" id="{5A5DCB03-6496-4973-AC8B-D359C67146C3}"/>
              </a:ext>
            </a:extLst>
          </p:cNvPr>
          <p:cNvSpPr txBox="1"/>
          <p:nvPr/>
        </p:nvSpPr>
        <p:spPr>
          <a:xfrm>
            <a:off x="10056008" y="4381500"/>
            <a:ext cx="1943433" cy="369332"/>
          </a:xfrm>
          <a:prstGeom prst="rect">
            <a:avLst/>
          </a:prstGeom>
          <a:noFill/>
        </p:spPr>
        <p:txBody>
          <a:bodyPr wrap="square" rtlCol="0">
            <a:spAutoFit/>
          </a:bodyPr>
          <a:lstStyle/>
          <a:p>
            <a:r>
              <a:rPr lang="en-US" sz="900" dirty="0">
                <a:hlinkClick r:id="rId3" tooltip="http://sunshinereflections.wordpress.com/2010/03/31/phrase-of-the-day-make-it-happen"/>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1594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43000"/>
          </a:xfrm>
        </p:spPr>
        <p:txBody>
          <a:bodyPr/>
          <a:lstStyle/>
          <a:p>
            <a:pPr algn="ctr"/>
            <a:r>
              <a:rPr lang="en-US" b="1" dirty="0"/>
              <a:t>The DO’s of Lobbying </a:t>
            </a:r>
            <a:r>
              <a:rPr lang="en-US" sz="1100" b="1" dirty="0"/>
              <a:t>(Continued)</a:t>
            </a:r>
            <a:endParaRPr lang="en-US" b="1" dirty="0"/>
          </a:p>
        </p:txBody>
      </p:sp>
      <p:sp>
        <p:nvSpPr>
          <p:cNvPr id="3" name="Content Placeholder 2"/>
          <p:cNvSpPr>
            <a:spLocks noGrp="1"/>
          </p:cNvSpPr>
          <p:nvPr>
            <p:ph idx="1"/>
          </p:nvPr>
        </p:nvSpPr>
        <p:spPr>
          <a:xfrm>
            <a:off x="1103086" y="1627606"/>
            <a:ext cx="10733314" cy="3960394"/>
          </a:xfrm>
        </p:spPr>
        <p:txBody>
          <a:bodyPr>
            <a:normAutofit/>
          </a:bodyPr>
          <a:lstStyle/>
          <a:p>
            <a:r>
              <a:rPr lang="en-US" sz="2200" cap="all" dirty="0"/>
              <a:t>WRITE THE CHAIR OR MEMBERS OF A COMMITTEE HOLDING HEARINGS ON LEGISLATION IN WHICH YOU ARE INTERESTED IF YOU HAVE FACTS THAT YOU THINK SHOULD EDUCATE HIS OR HER THINKING.</a:t>
            </a:r>
          </a:p>
          <a:p>
            <a:r>
              <a:rPr lang="en-US" sz="2200" cap="all" dirty="0"/>
              <a:t>GET TO KNOW LEGISLATIVE STAFF AND TREAT THEM COURTEOUSLY. THEIR COOPERATION CAN MAKE OR BREAK YOUR CHANCES TO REACH THE LEGISLATORS THEMSELVES. </a:t>
            </a:r>
          </a:p>
          <a:p>
            <a:r>
              <a:rPr lang="en-US" sz="2200" cap="all" dirty="0"/>
              <a:t>ALWAYS KEEP OFF-THE-RECORD COMMENTS CONFIDENTIAL. </a:t>
            </a:r>
          </a:p>
          <a:p>
            <a:r>
              <a:rPr lang="en-US" sz="2200" cap="all" dirty="0"/>
              <a:t>WRITE TO SAY YOU APPROVE, NOT JUST TO CRITICIZE OR OPPOSE.</a:t>
            </a:r>
          </a:p>
          <a:p>
            <a:r>
              <a:rPr lang="en-US" sz="2200" cap="all" dirty="0"/>
              <a:t>IN A LETTER INCLUDE YOUR ADDRESS AND SIGN YOUR NAME LEGIBLY. </a:t>
            </a:r>
          </a:p>
          <a:p>
            <a:r>
              <a:rPr lang="en-US" sz="2200" cap="all" dirty="0"/>
              <a:t>KEEP THE DOOR OPEN FOR FURTHER DISCUSSION IN SPITE OF ANY APPARENTLY NEGATIVE ATTITUDES.</a:t>
            </a:r>
            <a:endParaRPr lang="en-US" sz="2200" dirty="0"/>
          </a:p>
        </p:txBody>
      </p:sp>
    </p:spTree>
    <p:extLst>
      <p:ext uri="{BB962C8B-B14F-4D97-AF65-F5344CB8AC3E}">
        <p14:creationId xmlns:p14="http://schemas.microsoft.com/office/powerpoint/2010/main" val="125703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880"/>
            <a:ext cx="10515600" cy="1009403"/>
          </a:xfrm>
        </p:spPr>
        <p:txBody>
          <a:bodyPr/>
          <a:lstStyle/>
          <a:p>
            <a:pPr algn="ctr"/>
            <a:r>
              <a:rPr lang="en-US" b="1" dirty="0"/>
              <a:t>Legislative Forecast</a:t>
            </a:r>
          </a:p>
        </p:txBody>
      </p:sp>
      <p:sp>
        <p:nvSpPr>
          <p:cNvPr id="3" name="Content Placeholder 2"/>
          <p:cNvSpPr>
            <a:spLocks noGrp="1"/>
          </p:cNvSpPr>
          <p:nvPr>
            <p:ph idx="1"/>
          </p:nvPr>
        </p:nvSpPr>
        <p:spPr>
          <a:xfrm>
            <a:off x="217716" y="1451429"/>
            <a:ext cx="12090399" cy="4998140"/>
          </a:xfrm>
        </p:spPr>
        <p:txBody>
          <a:bodyPr>
            <a:normAutofit lnSpcReduction="10000"/>
          </a:bodyPr>
          <a:lstStyle/>
          <a:p>
            <a:r>
              <a:rPr lang="en-US" sz="2600" dirty="0"/>
              <a:t>Last year, House Speaker Oliva had two top healthcare priorities (Certificate of Need Removal and Importing of Pharmaceuticals from Canada) get signed into law despite not getting through Senate Committees.</a:t>
            </a:r>
          </a:p>
          <a:p>
            <a:pPr marL="0" indent="0">
              <a:buNone/>
            </a:pPr>
            <a:r>
              <a:rPr lang="en-US" sz="200" dirty="0"/>
              <a:t> </a:t>
            </a:r>
          </a:p>
          <a:p>
            <a:r>
              <a:rPr lang="en-US" sz="2600" dirty="0"/>
              <a:t>House Speaker Jose Oliva has made APRN Autonomous Practice a top priority for the 2020 legislative session.</a:t>
            </a:r>
          </a:p>
          <a:p>
            <a:pPr marL="0" indent="0">
              <a:buNone/>
            </a:pPr>
            <a:endParaRPr lang="en-US" sz="200" dirty="0"/>
          </a:p>
          <a:p>
            <a:r>
              <a:rPr lang="en-US" sz="2600" dirty="0"/>
              <a:t>Senator Jeff </a:t>
            </a:r>
            <a:r>
              <a:rPr lang="en-US" sz="2600" dirty="0" err="1"/>
              <a:t>Brandes</a:t>
            </a:r>
            <a:r>
              <a:rPr lang="en-US" sz="2600" dirty="0"/>
              <a:t> has agreed to champion the APRN Autonomous Practice bill again.</a:t>
            </a:r>
          </a:p>
          <a:p>
            <a:pPr marL="0" indent="0">
              <a:buNone/>
            </a:pPr>
            <a:r>
              <a:rPr lang="en-US" sz="200" dirty="0"/>
              <a:t> </a:t>
            </a:r>
          </a:p>
          <a:p>
            <a:r>
              <a:rPr lang="en-US" sz="2600" dirty="0"/>
              <a:t>Possible OPPAGA study to show increase workforce shortage between 2020-2030.</a:t>
            </a:r>
          </a:p>
          <a:p>
            <a:endParaRPr lang="en-US" sz="1800" dirty="0"/>
          </a:p>
          <a:p>
            <a:pPr marL="0" indent="0">
              <a:buNone/>
            </a:pPr>
            <a:r>
              <a:rPr lang="en-US" sz="1600" dirty="0"/>
              <a:t>					    </a:t>
            </a:r>
            <a:r>
              <a:rPr lang="en-US" sz="1600" u="sng" dirty="0"/>
              <a:t>OPPAGA-Office of Program Policy Analysis &amp; Government Accountability  </a:t>
            </a:r>
            <a:r>
              <a:rPr lang="en-US" sz="1600" dirty="0"/>
              <a:t> </a:t>
            </a:r>
          </a:p>
          <a:p>
            <a:pPr marL="0" indent="0">
              <a:buNone/>
            </a:pPr>
            <a:r>
              <a:rPr lang="en-US" sz="1600" dirty="0"/>
              <a:t>					Conducts policy research on the performance of state programs and provides </a:t>
            </a:r>
          </a:p>
          <a:p>
            <a:pPr marL="0" indent="0">
              <a:buNone/>
            </a:pPr>
            <a:r>
              <a:rPr lang="en-US" sz="1600" dirty="0"/>
              <a:t>						information and recommendations to the Legislature</a:t>
            </a:r>
          </a:p>
        </p:txBody>
      </p:sp>
    </p:spTree>
    <p:extLst>
      <p:ext uri="{BB962C8B-B14F-4D97-AF65-F5344CB8AC3E}">
        <p14:creationId xmlns:p14="http://schemas.microsoft.com/office/powerpoint/2010/main" val="430433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020"/>
            <a:ext cx="10515600" cy="1143000"/>
          </a:xfrm>
        </p:spPr>
        <p:txBody>
          <a:bodyPr/>
          <a:lstStyle/>
          <a:p>
            <a:pPr algn="ctr"/>
            <a:r>
              <a:rPr lang="en-US" b="1" dirty="0"/>
              <a:t>The DON’Ts of Lobbying</a:t>
            </a:r>
          </a:p>
        </p:txBody>
      </p:sp>
      <p:sp>
        <p:nvSpPr>
          <p:cNvPr id="3" name="Content Placeholder 2"/>
          <p:cNvSpPr>
            <a:spLocks noGrp="1"/>
          </p:cNvSpPr>
          <p:nvPr>
            <p:ph idx="1"/>
          </p:nvPr>
        </p:nvSpPr>
        <p:spPr>
          <a:xfrm>
            <a:off x="838200" y="1375420"/>
            <a:ext cx="11229778" cy="4542780"/>
          </a:xfrm>
        </p:spPr>
        <p:txBody>
          <a:bodyPr>
            <a:normAutofit/>
          </a:bodyPr>
          <a:lstStyle/>
          <a:p>
            <a:r>
              <a:rPr lang="en-US" sz="2200" dirty="0"/>
              <a:t>DON’T BEGIN, “AS A CITIZEN AND TAX PAYER” (YOUR ELECTED REPRESENTATIVE KNOWS WE ALL PAY TAXES). </a:t>
            </a:r>
          </a:p>
          <a:p>
            <a:r>
              <a:rPr lang="en-US" sz="2200" dirty="0"/>
              <a:t>DON’T APOLOGIZE FOR TAKING HIS OR HER TIME. IF YOU ARE BRIEF AND TO THE POINT S/HE WILL BE GLAD TO HEAR FROM YOU. </a:t>
            </a:r>
          </a:p>
          <a:p>
            <a:r>
              <a:rPr lang="en-US" sz="2200" dirty="0"/>
              <a:t>DON’T BE ARROGANT, CONDESCENDING OR THREATENING TOWARD LEGISLATORS OR THEIR STAFF. </a:t>
            </a:r>
          </a:p>
          <a:p>
            <a:r>
              <a:rPr lang="en-US" sz="2200" dirty="0"/>
              <a:t>DON’T ARGUE OR BACK RECALCITRANT LEGISLATORS INTO A CORNER WHERE THEY TAKE A DEFINITE POSITION AGAINST YOU. </a:t>
            </a:r>
          </a:p>
          <a:p>
            <a:r>
              <a:rPr lang="en-US" sz="2200" dirty="0"/>
              <a:t>DON’T MAKE NOTES OF A CONVERSATION WHILE TALKING TO A LEGISLATOR. </a:t>
            </a:r>
          </a:p>
          <a:p>
            <a:r>
              <a:rPr lang="en-US" sz="2200" dirty="0"/>
              <a:t>DON’T SEND COPIES OR FORM LETTERS UNLESS YOU HAVE TAKEN THE TIME TO INCLUDE A PERSONAL NOTE.</a:t>
            </a:r>
          </a:p>
        </p:txBody>
      </p:sp>
      <p:pic>
        <p:nvPicPr>
          <p:cNvPr id="5" name="Picture 4" descr="A picture containing object&#10;&#10;Description automatically generated">
            <a:extLst>
              <a:ext uri="{FF2B5EF4-FFF2-40B4-BE49-F238E27FC236}">
                <a16:creationId xmlns:a16="http://schemas.microsoft.com/office/drawing/2014/main" id="{DB8E6CD0-E5B1-4D61-B680-FCB636809D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302875" y="5143500"/>
            <a:ext cx="1765103" cy="1143000"/>
          </a:xfrm>
          <a:prstGeom prst="rect">
            <a:avLst/>
          </a:prstGeom>
        </p:spPr>
      </p:pic>
      <p:sp>
        <p:nvSpPr>
          <p:cNvPr id="6" name="TextBox 5">
            <a:extLst>
              <a:ext uri="{FF2B5EF4-FFF2-40B4-BE49-F238E27FC236}">
                <a16:creationId xmlns:a16="http://schemas.microsoft.com/office/drawing/2014/main" id="{688415C6-4B86-491B-A1B5-F75D64DA2258}"/>
              </a:ext>
            </a:extLst>
          </p:cNvPr>
          <p:cNvSpPr txBox="1"/>
          <p:nvPr/>
        </p:nvSpPr>
        <p:spPr>
          <a:xfrm>
            <a:off x="10426897" y="6466224"/>
            <a:ext cx="1765103" cy="369332"/>
          </a:xfrm>
          <a:prstGeom prst="rect">
            <a:avLst/>
          </a:prstGeom>
          <a:noFill/>
        </p:spPr>
        <p:txBody>
          <a:bodyPr wrap="square" rtlCol="0">
            <a:spAutoFit/>
          </a:bodyPr>
          <a:lstStyle/>
          <a:p>
            <a:r>
              <a:rPr lang="en-US" sz="900" dirty="0">
                <a:hlinkClick r:id="rId3" tooltip="http://jincythinks.blogspot.com/2013/02/dont.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425587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APRN Autonomous Practice</a:t>
            </a:r>
          </a:p>
        </p:txBody>
      </p:sp>
      <p:sp>
        <p:nvSpPr>
          <p:cNvPr id="5" name="Rectangle 4">
            <a:extLst>
              <a:ext uri="{FF2B5EF4-FFF2-40B4-BE49-F238E27FC236}">
                <a16:creationId xmlns:a16="http://schemas.microsoft.com/office/drawing/2014/main" id="{193368E2-3294-401D-B023-8CDBC5DBDA3E}"/>
              </a:ext>
            </a:extLst>
          </p:cNvPr>
          <p:cNvSpPr/>
          <p:nvPr/>
        </p:nvSpPr>
        <p:spPr>
          <a:xfrm>
            <a:off x="507999" y="2521059"/>
            <a:ext cx="11146971" cy="1815882"/>
          </a:xfrm>
          <a:prstGeom prst="rect">
            <a:avLst/>
          </a:prstGeom>
        </p:spPr>
        <p:txBody>
          <a:bodyPr wrap="square">
            <a:spAutoFit/>
          </a:bodyPr>
          <a:lstStyle/>
          <a:p>
            <a:pPr algn="ctr"/>
            <a:r>
              <a:rPr lang="en-US" sz="2800" dirty="0"/>
              <a:t>Full Practice Authority (Autonomous Practice) is the term used when State practice and licensure law provide for all APRNs to practice to the full extent of their education, training and certification under the exclusive licensure authority of the state board of nursing.</a:t>
            </a:r>
          </a:p>
        </p:txBody>
      </p:sp>
      <p:pic>
        <p:nvPicPr>
          <p:cNvPr id="9" name="Picture 8">
            <a:extLst>
              <a:ext uri="{FF2B5EF4-FFF2-40B4-BE49-F238E27FC236}">
                <a16:creationId xmlns:a16="http://schemas.microsoft.com/office/drawing/2014/main" id="{F239DD16-B22C-480B-9DC2-188D4CEBD7CF}"/>
              </a:ext>
            </a:extLst>
          </p:cNvPr>
          <p:cNvPicPr>
            <a:picLocks noChangeAspect="1"/>
          </p:cNvPicPr>
          <p:nvPr/>
        </p:nvPicPr>
        <p:blipFill>
          <a:blip r:embed="rId2"/>
          <a:stretch>
            <a:fillRect/>
          </a:stretch>
        </p:blipFill>
        <p:spPr>
          <a:xfrm>
            <a:off x="5193185" y="5729501"/>
            <a:ext cx="6998815" cy="304826"/>
          </a:xfrm>
          <a:prstGeom prst="rect">
            <a:avLst/>
          </a:prstGeom>
        </p:spPr>
      </p:pic>
    </p:spTree>
    <p:extLst>
      <p:ext uri="{BB962C8B-B14F-4D97-AF65-F5344CB8AC3E}">
        <p14:creationId xmlns:p14="http://schemas.microsoft.com/office/powerpoint/2010/main" val="331833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sp>
        <p:nvSpPr>
          <p:cNvPr id="3" name="Content Placeholder 2"/>
          <p:cNvSpPr>
            <a:spLocks noGrp="1"/>
          </p:cNvSpPr>
          <p:nvPr>
            <p:ph idx="1"/>
          </p:nvPr>
        </p:nvSpPr>
        <p:spPr>
          <a:xfrm>
            <a:off x="686128" y="1524000"/>
            <a:ext cx="11375243" cy="4379006"/>
          </a:xfrm>
        </p:spPr>
        <p:txBody>
          <a:bodyPr>
            <a:normAutofit fontScale="55000" lnSpcReduction="20000"/>
          </a:bodyPr>
          <a:lstStyle/>
          <a:p>
            <a:pPr marL="0" indent="0">
              <a:buNone/>
            </a:pPr>
            <a:r>
              <a:rPr lang="en-US" sz="3600" b="1" u="sng" dirty="0"/>
              <a:t>How Will It Impact My Patients and My Practice?</a:t>
            </a:r>
          </a:p>
          <a:p>
            <a:pPr marL="0" indent="0">
              <a:buNone/>
            </a:pPr>
            <a:r>
              <a:rPr lang="en-US" sz="3600" dirty="0"/>
              <a:t>Adopting FPA for APRN roles provides patients with full and direct access to all the services that APRN’s are equipped to provide. FPA:</a:t>
            </a:r>
          </a:p>
          <a:p>
            <a:pPr marL="508000"/>
            <a:r>
              <a:rPr lang="en-US" sz="3600" dirty="0"/>
              <a:t>Improves Access—FPA creates greater access to care, especially in underserved urban and rural areas. States with FPA are more likely to have APRN’s working in rural and underserved areas and APRN practices than states with more restrictive licensure models. </a:t>
            </a:r>
          </a:p>
          <a:p>
            <a:pPr marL="508000"/>
            <a:r>
              <a:rPr lang="en-US" sz="3600" dirty="0"/>
              <a:t>Streamlines Care and Makes Care Delivery More Efficient—FPA provides patients with full and direct access to the APRN services </a:t>
            </a:r>
            <a:r>
              <a:rPr lang="en-US" sz="3600" i="1" dirty="0"/>
              <a:t>at the point of care</a:t>
            </a:r>
            <a:r>
              <a:rPr lang="en-US" sz="3600" dirty="0"/>
              <a:t>. FPA removes delays in care that are created when dated regulations require an APRN be part of an unnecessary regulatory-mandated contract with a physician as a condition of practicing their profession. </a:t>
            </a:r>
          </a:p>
          <a:p>
            <a:pPr marL="508000"/>
            <a:r>
              <a:rPr lang="en-US" sz="3600" dirty="0"/>
              <a:t>Decreases Costs—FPA avoids duplication of services and billing costs associated with outdated physician oversight of APRN practice. FPA reduces unnecessary repetition of orders, office visits and care services. </a:t>
            </a:r>
          </a:p>
          <a:p>
            <a:pPr marL="508000"/>
            <a:r>
              <a:rPr lang="en-US" sz="3600" dirty="0"/>
              <a:t>Protects Patient Choice—FPA allows patients to see the health care provider of their choice. FPA removes anti-competitive licensing restrictions that interfere with patient-centered health care. </a:t>
            </a:r>
          </a:p>
          <a:p>
            <a:endParaRPr lang="en-US" sz="2400" dirty="0"/>
          </a:p>
        </p:txBody>
      </p:sp>
      <p:sp>
        <p:nvSpPr>
          <p:cNvPr id="4" name="Rectangle 3">
            <a:extLst>
              <a:ext uri="{FF2B5EF4-FFF2-40B4-BE49-F238E27FC236}">
                <a16:creationId xmlns:a16="http://schemas.microsoft.com/office/drawing/2014/main" id="{E998E384-3BA7-41C6-97E7-15668218A7D2}"/>
              </a:ext>
            </a:extLst>
          </p:cNvPr>
          <p:cNvSpPr/>
          <p:nvPr/>
        </p:nvSpPr>
        <p:spPr>
          <a:xfrm>
            <a:off x="4775199" y="5979562"/>
            <a:ext cx="6995886" cy="261610"/>
          </a:xfrm>
          <a:prstGeom prst="rect">
            <a:avLst/>
          </a:prstGeom>
        </p:spPr>
        <p:txBody>
          <a:bodyPr wrap="square">
            <a:spAutoFit/>
          </a:bodyPr>
          <a:lstStyle/>
          <a:p>
            <a:r>
              <a:rPr lang="en-US" sz="1100" dirty="0"/>
              <a:t>Retrieved 7-25-19 from https://www.aanp.org/advocacy/advocacy-resource/policy-briefs/issues-full-practice-brief</a:t>
            </a:r>
          </a:p>
        </p:txBody>
      </p:sp>
    </p:spTree>
    <p:extLst>
      <p:ext uri="{BB962C8B-B14F-4D97-AF65-F5344CB8AC3E}">
        <p14:creationId xmlns:p14="http://schemas.microsoft.com/office/powerpoint/2010/main" val="3858276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sp>
        <p:nvSpPr>
          <p:cNvPr id="3" name="Content Placeholder 2"/>
          <p:cNvSpPr>
            <a:spLocks noGrp="1"/>
          </p:cNvSpPr>
          <p:nvPr>
            <p:ph idx="1"/>
          </p:nvPr>
        </p:nvSpPr>
        <p:spPr>
          <a:xfrm>
            <a:off x="581892" y="1524000"/>
            <a:ext cx="11479480" cy="4379006"/>
          </a:xfrm>
        </p:spPr>
        <p:txBody>
          <a:bodyPr>
            <a:normAutofit fontScale="40000" lnSpcReduction="20000"/>
          </a:bodyPr>
          <a:lstStyle/>
          <a:p>
            <a:pPr marL="0" indent="0">
              <a:buNone/>
            </a:pPr>
            <a:r>
              <a:rPr lang="en-US" sz="3500" b="1" dirty="0">
                <a:solidFill>
                  <a:srgbClr val="000000"/>
                </a:solidFill>
                <a:latin typeface="Calibri" panose="020F0502020204030204" pitchFamily="34" charset="0"/>
              </a:rPr>
              <a:t>Healthcare Impacts of FPA for Florida  (FL Center for Nursing - FL Action Coalition) </a:t>
            </a:r>
            <a:endParaRPr lang="en-US" sz="3500" dirty="0">
              <a:solidFill>
                <a:srgbClr val="000000"/>
              </a:solidFill>
              <a:latin typeface="Calibri" panose="020F0502020204030204" pitchFamily="34" charset="0"/>
            </a:endParaRPr>
          </a:p>
          <a:p>
            <a:pPr marL="623888"/>
            <a:r>
              <a:rPr lang="en-US" sz="3500" dirty="0">
                <a:solidFill>
                  <a:srgbClr val="000000"/>
                </a:solidFill>
                <a:latin typeface="Calibri" panose="020F0502020204030204" pitchFamily="34" charset="0"/>
              </a:rPr>
              <a:t>Elimination or near elimination of Primary Care Physician shortages in Florida </a:t>
            </a:r>
          </a:p>
          <a:p>
            <a:pPr marL="623888"/>
            <a:r>
              <a:rPr lang="en-US" sz="3500" dirty="0">
                <a:solidFill>
                  <a:srgbClr val="000000"/>
                </a:solidFill>
                <a:latin typeface="Calibri" panose="020F0502020204030204" pitchFamily="34" charset="0"/>
              </a:rPr>
              <a:t>15% reduction in shortage of OB-GYNs </a:t>
            </a:r>
          </a:p>
          <a:p>
            <a:pPr marL="623888"/>
            <a:r>
              <a:rPr lang="en-US" sz="3500" dirty="0">
                <a:solidFill>
                  <a:srgbClr val="000000"/>
                </a:solidFill>
                <a:latin typeface="Calibri" panose="020F0502020204030204" pitchFamily="34" charset="0"/>
              </a:rPr>
              <a:t>37% reduction of shortage of anesthesiologists </a:t>
            </a:r>
          </a:p>
          <a:p>
            <a:endParaRPr lang="en-US" sz="3500" dirty="0">
              <a:solidFill>
                <a:srgbClr val="000000"/>
              </a:solidFill>
              <a:latin typeface="Calibri" panose="020F0502020204030204" pitchFamily="34" charset="0"/>
            </a:endParaRPr>
          </a:p>
          <a:p>
            <a:pPr marL="0" indent="0">
              <a:buNone/>
            </a:pPr>
            <a:r>
              <a:rPr lang="en-US" sz="3500" b="1" dirty="0">
                <a:solidFill>
                  <a:srgbClr val="000000"/>
                </a:solidFill>
                <a:latin typeface="Calibri" panose="020F0502020204030204" pitchFamily="34" charset="0"/>
              </a:rPr>
              <a:t>Economic Impacts of FPA for Florida (FL Center for Nursing - FL Action Coalition)</a:t>
            </a:r>
            <a:endParaRPr lang="en-US" sz="3500" dirty="0">
              <a:solidFill>
                <a:srgbClr val="000000"/>
              </a:solidFill>
              <a:latin typeface="Calibri" panose="020F0502020204030204" pitchFamily="34" charset="0"/>
            </a:endParaRPr>
          </a:p>
          <a:p>
            <a:pPr marL="623888"/>
            <a:r>
              <a:rPr lang="en-US" sz="3500" dirty="0">
                <a:solidFill>
                  <a:srgbClr val="000000"/>
                </a:solidFill>
                <a:latin typeface="Calibri" panose="020F0502020204030204" pitchFamily="34" charset="0"/>
              </a:rPr>
              <a:t>4,500-10,300 new jobs created </a:t>
            </a:r>
          </a:p>
          <a:p>
            <a:pPr marL="623888"/>
            <a:r>
              <a:rPr lang="en-US" sz="3500" dirty="0">
                <a:solidFill>
                  <a:srgbClr val="000000"/>
                </a:solidFill>
                <a:latin typeface="Calibri" panose="020F0502020204030204" pitchFamily="34" charset="0"/>
              </a:rPr>
              <a:t>$238-$547 million generated in increased wages and benefits </a:t>
            </a:r>
          </a:p>
          <a:p>
            <a:pPr marL="623888"/>
            <a:r>
              <a:rPr lang="en-US" sz="3500" dirty="0">
                <a:solidFill>
                  <a:srgbClr val="000000"/>
                </a:solidFill>
                <a:latin typeface="Calibri" panose="020F0502020204030204" pitchFamily="34" charset="0"/>
              </a:rPr>
              <a:t>$542 million- 1.25 billion projected annual increased economic output to the state </a:t>
            </a:r>
          </a:p>
          <a:p>
            <a:endParaRPr lang="en-US" sz="3500" dirty="0">
              <a:solidFill>
                <a:srgbClr val="000000"/>
              </a:solidFill>
              <a:latin typeface="Calibri" panose="020F0502020204030204" pitchFamily="34" charset="0"/>
            </a:endParaRPr>
          </a:p>
          <a:p>
            <a:pPr marL="0" indent="0">
              <a:buNone/>
            </a:pPr>
            <a:r>
              <a:rPr lang="en-US" sz="3500" b="1" dirty="0">
                <a:solidFill>
                  <a:srgbClr val="000000"/>
                </a:solidFill>
                <a:latin typeface="Calibri" panose="020F0502020204030204" pitchFamily="34" charset="0"/>
              </a:rPr>
              <a:t>Florida needs a cost effective, free market, creative solution to meet its health care provider needs. (FL Center for Nursing - FL Action Coalition)</a:t>
            </a:r>
            <a:endParaRPr lang="en-US" sz="3500" dirty="0">
              <a:solidFill>
                <a:srgbClr val="000000"/>
              </a:solidFill>
              <a:latin typeface="Calibri" panose="020F0502020204030204" pitchFamily="34" charset="0"/>
            </a:endParaRPr>
          </a:p>
          <a:p>
            <a:pPr marL="623888"/>
            <a:r>
              <a:rPr lang="en-US" sz="3500" dirty="0">
                <a:solidFill>
                  <a:srgbClr val="000000"/>
                </a:solidFill>
                <a:latin typeface="Calibri" panose="020F0502020204030204" pitchFamily="34" charset="0"/>
              </a:rPr>
              <a:t>Changing restrictive APRN licensure laws, has been demonstrated in other states to increase primary care access and reduce costs. </a:t>
            </a:r>
          </a:p>
          <a:p>
            <a:pPr marL="623888"/>
            <a:r>
              <a:rPr lang="en-US" sz="3500" dirty="0">
                <a:solidFill>
                  <a:srgbClr val="000000"/>
                </a:solidFill>
                <a:latin typeface="Calibri" panose="020F0502020204030204" pitchFamily="34" charset="0"/>
              </a:rPr>
              <a:t>Less restrictive licensing also has shown an added benefit of attracting more APRNs into a state, thus improving economic activity. </a:t>
            </a:r>
          </a:p>
          <a:p>
            <a:pPr marL="623888"/>
            <a:r>
              <a:rPr lang="en-US" sz="3500" dirty="0">
                <a:solidFill>
                  <a:srgbClr val="000000"/>
                </a:solidFill>
                <a:latin typeface="Calibri" panose="020F0502020204030204" pitchFamily="34" charset="0"/>
              </a:rPr>
              <a:t>Almost half the states have adopted Full Practice Authority to address shortages. No adverse effects to the health of their citizens have been seen</a:t>
            </a:r>
          </a:p>
          <a:p>
            <a:endParaRPr lang="en-US" sz="2400" dirty="0"/>
          </a:p>
        </p:txBody>
      </p:sp>
      <p:sp>
        <p:nvSpPr>
          <p:cNvPr id="4" name="Rectangle 3">
            <a:extLst>
              <a:ext uri="{FF2B5EF4-FFF2-40B4-BE49-F238E27FC236}">
                <a16:creationId xmlns:a16="http://schemas.microsoft.com/office/drawing/2014/main" id="{B53B76A2-AA6B-459E-89F5-ED9C10AA3903}"/>
              </a:ext>
            </a:extLst>
          </p:cNvPr>
          <p:cNvSpPr/>
          <p:nvPr/>
        </p:nvSpPr>
        <p:spPr>
          <a:xfrm>
            <a:off x="3439886" y="5626007"/>
            <a:ext cx="8752114" cy="400110"/>
          </a:xfrm>
          <a:prstGeom prst="rect">
            <a:avLst/>
          </a:prstGeom>
        </p:spPr>
        <p:txBody>
          <a:bodyPr wrap="square">
            <a:spAutoFit/>
          </a:bodyPr>
          <a:lstStyle/>
          <a:p>
            <a:r>
              <a:rPr lang="en-US" sz="1000" dirty="0"/>
              <a:t>Retrieved 7-25-19 from https://www.flcenterfornursing.org/DesktopModules/Bring2mind/DMX/API/Entries/Download?Command=Core_Download&amp;EntryId=1245&amp;PortalId=0&amp;TabId=503</a:t>
            </a:r>
          </a:p>
        </p:txBody>
      </p:sp>
    </p:spTree>
    <p:extLst>
      <p:ext uri="{BB962C8B-B14F-4D97-AF65-F5344CB8AC3E}">
        <p14:creationId xmlns:p14="http://schemas.microsoft.com/office/powerpoint/2010/main" val="224809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0"/>
            <a:ext cx="10515600" cy="1037546"/>
          </a:xfrm>
        </p:spPr>
        <p:txBody>
          <a:bodyPr/>
          <a:lstStyle/>
          <a:p>
            <a:pPr algn="ctr"/>
            <a:r>
              <a:rPr lang="en-US" b="1" dirty="0"/>
              <a:t>Talking Points for the 2020 Legislative Session</a:t>
            </a:r>
          </a:p>
        </p:txBody>
      </p:sp>
      <p:pic>
        <p:nvPicPr>
          <p:cNvPr id="8" name="Picture 7">
            <a:extLst>
              <a:ext uri="{FF2B5EF4-FFF2-40B4-BE49-F238E27FC236}">
                <a16:creationId xmlns:a16="http://schemas.microsoft.com/office/drawing/2014/main" id="{BE3E0AB6-62B7-469A-B49B-16A77D908DA6}"/>
              </a:ext>
            </a:extLst>
          </p:cNvPr>
          <p:cNvPicPr>
            <a:picLocks noChangeAspect="1"/>
          </p:cNvPicPr>
          <p:nvPr/>
        </p:nvPicPr>
        <p:blipFill rotWithShape="1">
          <a:blip r:embed="rId2"/>
          <a:srcRect b="8654"/>
          <a:stretch/>
        </p:blipFill>
        <p:spPr>
          <a:xfrm>
            <a:off x="0" y="904060"/>
            <a:ext cx="12192000" cy="5953940"/>
          </a:xfrm>
          <a:prstGeom prst="rect">
            <a:avLst/>
          </a:prstGeom>
        </p:spPr>
      </p:pic>
      <p:sp>
        <p:nvSpPr>
          <p:cNvPr id="11" name="TextBox 10">
            <a:extLst>
              <a:ext uri="{FF2B5EF4-FFF2-40B4-BE49-F238E27FC236}">
                <a16:creationId xmlns:a16="http://schemas.microsoft.com/office/drawing/2014/main" id="{D332ABC8-5C0D-4FDD-8261-2BA9F46DC1DC}"/>
              </a:ext>
            </a:extLst>
          </p:cNvPr>
          <p:cNvSpPr txBox="1"/>
          <p:nvPr/>
        </p:nvSpPr>
        <p:spPr>
          <a:xfrm>
            <a:off x="7600975" y="1325900"/>
            <a:ext cx="4949371" cy="276999"/>
          </a:xfrm>
          <a:prstGeom prst="rect">
            <a:avLst/>
          </a:prstGeom>
          <a:noFill/>
        </p:spPr>
        <p:txBody>
          <a:bodyPr wrap="square" rtlCol="0">
            <a:spAutoFit/>
          </a:bodyPr>
          <a:lstStyle/>
          <a:p>
            <a:r>
              <a:rPr lang="en-US" sz="1200" dirty="0"/>
              <a:t>Retrieved 7-25-19 from https://oaapn.org/resources/what-is-an-aprn/</a:t>
            </a:r>
          </a:p>
        </p:txBody>
      </p:sp>
      <p:pic>
        <p:nvPicPr>
          <p:cNvPr id="3" name="Picture 2">
            <a:extLst>
              <a:ext uri="{FF2B5EF4-FFF2-40B4-BE49-F238E27FC236}">
                <a16:creationId xmlns:a16="http://schemas.microsoft.com/office/drawing/2014/main" id="{E6199897-EE10-409A-A33D-1FE9A00B1101}"/>
              </a:ext>
            </a:extLst>
          </p:cNvPr>
          <p:cNvPicPr>
            <a:picLocks noChangeAspect="1"/>
          </p:cNvPicPr>
          <p:nvPr/>
        </p:nvPicPr>
        <p:blipFill>
          <a:blip r:embed="rId3"/>
          <a:stretch>
            <a:fillRect/>
          </a:stretch>
        </p:blipFill>
        <p:spPr>
          <a:xfrm>
            <a:off x="6415731" y="4556037"/>
            <a:ext cx="2567631" cy="1334316"/>
          </a:xfrm>
          <a:prstGeom prst="rect">
            <a:avLst/>
          </a:prstGeom>
        </p:spPr>
      </p:pic>
    </p:spTree>
    <p:extLst>
      <p:ext uri="{BB962C8B-B14F-4D97-AF65-F5344CB8AC3E}">
        <p14:creationId xmlns:p14="http://schemas.microsoft.com/office/powerpoint/2010/main" val="3399214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0"/>
            <a:ext cx="10515600" cy="1037546"/>
          </a:xfrm>
        </p:spPr>
        <p:txBody>
          <a:bodyPr/>
          <a:lstStyle/>
          <a:p>
            <a:pPr algn="ctr"/>
            <a:r>
              <a:rPr lang="en-US" b="1" dirty="0"/>
              <a:t>Talking Points for the 2020 Legislative Session</a:t>
            </a:r>
          </a:p>
        </p:txBody>
      </p:sp>
      <p:sp>
        <p:nvSpPr>
          <p:cNvPr id="11" name="TextBox 10">
            <a:extLst>
              <a:ext uri="{FF2B5EF4-FFF2-40B4-BE49-F238E27FC236}">
                <a16:creationId xmlns:a16="http://schemas.microsoft.com/office/drawing/2014/main" id="{D332ABC8-5C0D-4FDD-8261-2BA9F46DC1DC}"/>
              </a:ext>
            </a:extLst>
          </p:cNvPr>
          <p:cNvSpPr txBox="1"/>
          <p:nvPr/>
        </p:nvSpPr>
        <p:spPr>
          <a:xfrm>
            <a:off x="7750629" y="6342743"/>
            <a:ext cx="4441371" cy="276999"/>
          </a:xfrm>
          <a:prstGeom prst="rect">
            <a:avLst/>
          </a:prstGeom>
          <a:noFill/>
        </p:spPr>
        <p:txBody>
          <a:bodyPr wrap="square" rtlCol="0">
            <a:spAutoFit/>
          </a:bodyPr>
          <a:lstStyle/>
          <a:p>
            <a:r>
              <a:rPr lang="en-US" sz="1200" dirty="0"/>
              <a:t>Retrieved from https://oaapn.org/resources/what-is-an-aprn/</a:t>
            </a:r>
          </a:p>
        </p:txBody>
      </p:sp>
      <p:pic>
        <p:nvPicPr>
          <p:cNvPr id="3" name="Picture 2">
            <a:extLst>
              <a:ext uri="{FF2B5EF4-FFF2-40B4-BE49-F238E27FC236}">
                <a16:creationId xmlns:a16="http://schemas.microsoft.com/office/drawing/2014/main" id="{182270F9-DE22-4D0A-99B0-74E81C6EADAD}"/>
              </a:ext>
            </a:extLst>
          </p:cNvPr>
          <p:cNvPicPr>
            <a:picLocks noChangeAspect="1"/>
          </p:cNvPicPr>
          <p:nvPr/>
        </p:nvPicPr>
        <p:blipFill>
          <a:blip r:embed="rId2"/>
          <a:stretch>
            <a:fillRect/>
          </a:stretch>
        </p:blipFill>
        <p:spPr>
          <a:xfrm>
            <a:off x="0" y="1001486"/>
            <a:ext cx="12192000" cy="5856514"/>
          </a:xfrm>
          <a:prstGeom prst="rect">
            <a:avLst/>
          </a:prstGeom>
        </p:spPr>
      </p:pic>
      <p:sp>
        <p:nvSpPr>
          <p:cNvPr id="4" name="TextBox 3">
            <a:extLst>
              <a:ext uri="{FF2B5EF4-FFF2-40B4-BE49-F238E27FC236}">
                <a16:creationId xmlns:a16="http://schemas.microsoft.com/office/drawing/2014/main" id="{2D8E84C2-F287-4270-8306-5AD6003F68E5}"/>
              </a:ext>
            </a:extLst>
          </p:cNvPr>
          <p:cNvSpPr txBox="1"/>
          <p:nvPr/>
        </p:nvSpPr>
        <p:spPr>
          <a:xfrm>
            <a:off x="101601" y="6481242"/>
            <a:ext cx="6662056" cy="253916"/>
          </a:xfrm>
          <a:prstGeom prst="rect">
            <a:avLst/>
          </a:prstGeom>
          <a:noFill/>
        </p:spPr>
        <p:txBody>
          <a:bodyPr wrap="square" rtlCol="0">
            <a:spAutoFit/>
          </a:bodyPr>
          <a:lstStyle/>
          <a:p>
            <a:r>
              <a:rPr lang="en-US" sz="1050" dirty="0">
                <a:solidFill>
                  <a:schemeClr val="bg1"/>
                </a:solidFill>
              </a:rPr>
              <a:t>Retrieved 7-25-19 from https://campaignforaction.org/resource/state-practice-environment-certified-nurse-midwives/</a:t>
            </a:r>
          </a:p>
        </p:txBody>
      </p:sp>
      <p:sp>
        <p:nvSpPr>
          <p:cNvPr id="5" name="TextBox 4">
            <a:extLst>
              <a:ext uri="{FF2B5EF4-FFF2-40B4-BE49-F238E27FC236}">
                <a16:creationId xmlns:a16="http://schemas.microsoft.com/office/drawing/2014/main" id="{35FE397B-C57A-48A7-9227-C570E881AE4F}"/>
              </a:ext>
            </a:extLst>
          </p:cNvPr>
          <p:cNvSpPr txBox="1"/>
          <p:nvPr/>
        </p:nvSpPr>
        <p:spPr>
          <a:xfrm>
            <a:off x="304800" y="1001486"/>
            <a:ext cx="4354286" cy="461665"/>
          </a:xfrm>
          <a:prstGeom prst="rect">
            <a:avLst/>
          </a:prstGeom>
          <a:noFill/>
        </p:spPr>
        <p:txBody>
          <a:bodyPr wrap="square" rtlCol="0">
            <a:spAutoFit/>
          </a:bodyPr>
          <a:lstStyle/>
          <a:p>
            <a:r>
              <a:rPr lang="en-US" sz="2400" b="1" dirty="0">
                <a:solidFill>
                  <a:schemeClr val="bg1"/>
                </a:solidFill>
              </a:rPr>
              <a:t>KNOW YOUR ROLE’S MAP - CNM</a:t>
            </a:r>
          </a:p>
        </p:txBody>
      </p:sp>
    </p:spTree>
    <p:extLst>
      <p:ext uri="{BB962C8B-B14F-4D97-AF65-F5344CB8AC3E}">
        <p14:creationId xmlns:p14="http://schemas.microsoft.com/office/powerpoint/2010/main" val="90132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0"/>
            <a:ext cx="10515600" cy="1037546"/>
          </a:xfrm>
        </p:spPr>
        <p:txBody>
          <a:bodyPr/>
          <a:lstStyle/>
          <a:p>
            <a:pPr algn="ctr"/>
            <a:r>
              <a:rPr lang="en-US" b="1" dirty="0"/>
              <a:t>Talking Points for the 2020 Legislative Session</a:t>
            </a:r>
          </a:p>
        </p:txBody>
      </p:sp>
      <p:sp>
        <p:nvSpPr>
          <p:cNvPr id="4" name="TextBox 3">
            <a:extLst>
              <a:ext uri="{FF2B5EF4-FFF2-40B4-BE49-F238E27FC236}">
                <a16:creationId xmlns:a16="http://schemas.microsoft.com/office/drawing/2014/main" id="{2D8E84C2-F287-4270-8306-5AD6003F68E5}"/>
              </a:ext>
            </a:extLst>
          </p:cNvPr>
          <p:cNvSpPr txBox="1"/>
          <p:nvPr/>
        </p:nvSpPr>
        <p:spPr>
          <a:xfrm>
            <a:off x="5936343" y="977789"/>
            <a:ext cx="6255657" cy="2539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50" dirty="0"/>
              <a:t>Retrieved from 7-25-19 https://nacns.org/advocacy-policy/policies-affecting-cnss/scope-of-practice/</a:t>
            </a:r>
          </a:p>
        </p:txBody>
      </p:sp>
      <p:sp>
        <p:nvSpPr>
          <p:cNvPr id="5" name="TextBox 4">
            <a:extLst>
              <a:ext uri="{FF2B5EF4-FFF2-40B4-BE49-F238E27FC236}">
                <a16:creationId xmlns:a16="http://schemas.microsoft.com/office/drawing/2014/main" id="{35FE397B-C57A-48A7-9227-C570E881AE4F}"/>
              </a:ext>
            </a:extLst>
          </p:cNvPr>
          <p:cNvSpPr txBox="1"/>
          <p:nvPr/>
        </p:nvSpPr>
        <p:spPr>
          <a:xfrm>
            <a:off x="136978" y="873914"/>
            <a:ext cx="4521202" cy="461665"/>
          </a:xfrm>
          <a:prstGeom prst="rect">
            <a:avLst/>
          </a:prstGeom>
          <a:solidFill>
            <a:schemeClr val="accent1">
              <a:lumMod val="50000"/>
            </a:schemeClr>
          </a:solidFill>
        </p:spPr>
        <p:txBody>
          <a:bodyPr wrap="square" rtlCol="0">
            <a:spAutoFit/>
          </a:bodyPr>
          <a:lstStyle/>
          <a:p>
            <a:r>
              <a:rPr lang="en-US" sz="2400" b="1" dirty="0">
                <a:solidFill>
                  <a:schemeClr val="bg1"/>
                </a:solidFill>
              </a:rPr>
              <a:t>KNOW YOUR ROLE’S MAP - CNS</a:t>
            </a:r>
          </a:p>
        </p:txBody>
      </p:sp>
      <p:pic>
        <p:nvPicPr>
          <p:cNvPr id="7" name="Picture 6" descr="A picture containing text, map&#10;&#10;Description automatically generated">
            <a:extLst>
              <a:ext uri="{FF2B5EF4-FFF2-40B4-BE49-F238E27FC236}">
                <a16:creationId xmlns:a16="http://schemas.microsoft.com/office/drawing/2014/main" id="{98D53A44-237D-4AB8-AD7E-E760325B453B}"/>
              </a:ext>
            </a:extLst>
          </p:cNvPr>
          <p:cNvPicPr>
            <a:picLocks noChangeAspect="1"/>
          </p:cNvPicPr>
          <p:nvPr/>
        </p:nvPicPr>
        <p:blipFill>
          <a:blip r:embed="rId2"/>
          <a:stretch>
            <a:fillRect/>
          </a:stretch>
        </p:blipFill>
        <p:spPr>
          <a:xfrm>
            <a:off x="136978" y="1248230"/>
            <a:ext cx="12055022" cy="5609770"/>
          </a:xfrm>
          <a:prstGeom prst="rect">
            <a:avLst/>
          </a:prstGeom>
        </p:spPr>
      </p:pic>
    </p:spTree>
    <p:extLst>
      <p:ext uri="{BB962C8B-B14F-4D97-AF65-F5344CB8AC3E}">
        <p14:creationId xmlns:p14="http://schemas.microsoft.com/office/powerpoint/2010/main" val="203505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0"/>
            <a:ext cx="10515600" cy="1037546"/>
          </a:xfrm>
        </p:spPr>
        <p:txBody>
          <a:bodyPr/>
          <a:lstStyle/>
          <a:p>
            <a:pPr algn="ctr"/>
            <a:r>
              <a:rPr lang="en-US" b="1" dirty="0"/>
              <a:t>Talking Points for the 2020 Legislative Session</a:t>
            </a:r>
          </a:p>
        </p:txBody>
      </p:sp>
      <p:sp>
        <p:nvSpPr>
          <p:cNvPr id="4" name="TextBox 3">
            <a:extLst>
              <a:ext uri="{FF2B5EF4-FFF2-40B4-BE49-F238E27FC236}">
                <a16:creationId xmlns:a16="http://schemas.microsoft.com/office/drawing/2014/main" id="{2D8E84C2-F287-4270-8306-5AD6003F68E5}"/>
              </a:ext>
            </a:extLst>
          </p:cNvPr>
          <p:cNvSpPr txBox="1"/>
          <p:nvPr/>
        </p:nvSpPr>
        <p:spPr>
          <a:xfrm>
            <a:off x="5936343" y="1209235"/>
            <a:ext cx="6255657" cy="2539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50" dirty="0"/>
              <a:t>Retrieved 7-25-19 from https://storage.aanp.org/www/documents/state-leg-reg/stateregulatorymap.pdf</a:t>
            </a:r>
          </a:p>
        </p:txBody>
      </p:sp>
      <p:sp>
        <p:nvSpPr>
          <p:cNvPr id="5" name="TextBox 4">
            <a:extLst>
              <a:ext uri="{FF2B5EF4-FFF2-40B4-BE49-F238E27FC236}">
                <a16:creationId xmlns:a16="http://schemas.microsoft.com/office/drawing/2014/main" id="{35FE397B-C57A-48A7-9227-C570E881AE4F}"/>
              </a:ext>
            </a:extLst>
          </p:cNvPr>
          <p:cNvSpPr txBox="1"/>
          <p:nvPr/>
        </p:nvSpPr>
        <p:spPr>
          <a:xfrm>
            <a:off x="0" y="1105360"/>
            <a:ext cx="4521202" cy="461665"/>
          </a:xfrm>
          <a:prstGeom prst="rect">
            <a:avLst/>
          </a:prstGeom>
          <a:solidFill>
            <a:schemeClr val="accent1">
              <a:lumMod val="50000"/>
            </a:schemeClr>
          </a:solidFill>
        </p:spPr>
        <p:txBody>
          <a:bodyPr wrap="square" rtlCol="0">
            <a:spAutoFit/>
          </a:bodyPr>
          <a:lstStyle/>
          <a:p>
            <a:r>
              <a:rPr lang="en-US" sz="2400" b="1" dirty="0">
                <a:solidFill>
                  <a:schemeClr val="bg1"/>
                </a:solidFill>
              </a:rPr>
              <a:t>KNOW YOUR ROLE’S MAP - CNP</a:t>
            </a:r>
          </a:p>
        </p:txBody>
      </p:sp>
      <p:pic>
        <p:nvPicPr>
          <p:cNvPr id="3" name="Picture 2">
            <a:extLst>
              <a:ext uri="{FF2B5EF4-FFF2-40B4-BE49-F238E27FC236}">
                <a16:creationId xmlns:a16="http://schemas.microsoft.com/office/drawing/2014/main" id="{9AD2ABC8-B38A-496C-8DF4-FEE1ED038521}"/>
              </a:ext>
            </a:extLst>
          </p:cNvPr>
          <p:cNvPicPr>
            <a:picLocks noChangeAspect="1"/>
          </p:cNvPicPr>
          <p:nvPr/>
        </p:nvPicPr>
        <p:blipFill>
          <a:blip r:embed="rId2"/>
          <a:stretch>
            <a:fillRect/>
          </a:stretch>
        </p:blipFill>
        <p:spPr>
          <a:xfrm>
            <a:off x="0" y="1499840"/>
            <a:ext cx="12192000" cy="5358160"/>
          </a:xfrm>
          <a:prstGeom prst="rect">
            <a:avLst/>
          </a:prstGeom>
        </p:spPr>
      </p:pic>
      <p:pic>
        <p:nvPicPr>
          <p:cNvPr id="6" name="Picture 5">
            <a:extLst>
              <a:ext uri="{FF2B5EF4-FFF2-40B4-BE49-F238E27FC236}">
                <a16:creationId xmlns:a16="http://schemas.microsoft.com/office/drawing/2014/main" id="{08ED4825-6D76-48C7-A3EC-5BF5FE670B01}"/>
              </a:ext>
            </a:extLst>
          </p:cNvPr>
          <p:cNvPicPr>
            <a:picLocks noChangeAspect="1"/>
          </p:cNvPicPr>
          <p:nvPr/>
        </p:nvPicPr>
        <p:blipFill>
          <a:blip r:embed="rId3"/>
          <a:stretch>
            <a:fillRect/>
          </a:stretch>
        </p:blipFill>
        <p:spPr>
          <a:xfrm>
            <a:off x="0" y="4280790"/>
            <a:ext cx="1925280" cy="436560"/>
          </a:xfrm>
          <a:prstGeom prst="rect">
            <a:avLst/>
          </a:prstGeom>
        </p:spPr>
      </p:pic>
      <p:pic>
        <p:nvPicPr>
          <p:cNvPr id="8" name="Picture 7">
            <a:extLst>
              <a:ext uri="{FF2B5EF4-FFF2-40B4-BE49-F238E27FC236}">
                <a16:creationId xmlns:a16="http://schemas.microsoft.com/office/drawing/2014/main" id="{EAE2414C-2412-4977-B5BE-67AB783CA36B}"/>
              </a:ext>
            </a:extLst>
          </p:cNvPr>
          <p:cNvPicPr>
            <a:picLocks noChangeAspect="1"/>
          </p:cNvPicPr>
          <p:nvPr/>
        </p:nvPicPr>
        <p:blipFill>
          <a:blip r:embed="rId4"/>
          <a:stretch>
            <a:fillRect/>
          </a:stretch>
        </p:blipFill>
        <p:spPr>
          <a:xfrm>
            <a:off x="108338" y="4741399"/>
            <a:ext cx="2337840" cy="342400"/>
          </a:xfrm>
          <a:prstGeom prst="rect">
            <a:avLst/>
          </a:prstGeom>
        </p:spPr>
      </p:pic>
      <p:pic>
        <p:nvPicPr>
          <p:cNvPr id="9" name="Picture 8">
            <a:extLst>
              <a:ext uri="{FF2B5EF4-FFF2-40B4-BE49-F238E27FC236}">
                <a16:creationId xmlns:a16="http://schemas.microsoft.com/office/drawing/2014/main" id="{4647CEB8-8744-4758-8478-3BF0D7336B07}"/>
              </a:ext>
            </a:extLst>
          </p:cNvPr>
          <p:cNvPicPr>
            <a:picLocks noChangeAspect="1"/>
          </p:cNvPicPr>
          <p:nvPr/>
        </p:nvPicPr>
        <p:blipFill>
          <a:blip r:embed="rId5"/>
          <a:stretch>
            <a:fillRect/>
          </a:stretch>
        </p:blipFill>
        <p:spPr>
          <a:xfrm>
            <a:off x="108338" y="5107848"/>
            <a:ext cx="2475360" cy="342400"/>
          </a:xfrm>
          <a:prstGeom prst="rect">
            <a:avLst/>
          </a:prstGeom>
        </p:spPr>
      </p:pic>
    </p:spTree>
    <p:extLst>
      <p:ext uri="{BB962C8B-B14F-4D97-AF65-F5344CB8AC3E}">
        <p14:creationId xmlns:p14="http://schemas.microsoft.com/office/powerpoint/2010/main" val="619498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060"/>
            <a:ext cx="10515600" cy="1037546"/>
          </a:xfrm>
        </p:spPr>
        <p:txBody>
          <a:bodyPr/>
          <a:lstStyle/>
          <a:p>
            <a:pPr algn="ctr"/>
            <a:r>
              <a:rPr lang="en-US" b="1" dirty="0"/>
              <a:t>Talking Points for the 2020 Legislative Session</a:t>
            </a:r>
          </a:p>
        </p:txBody>
      </p:sp>
      <p:sp>
        <p:nvSpPr>
          <p:cNvPr id="4" name="TextBox 3">
            <a:extLst>
              <a:ext uri="{FF2B5EF4-FFF2-40B4-BE49-F238E27FC236}">
                <a16:creationId xmlns:a16="http://schemas.microsoft.com/office/drawing/2014/main" id="{2D8E84C2-F287-4270-8306-5AD6003F68E5}"/>
              </a:ext>
            </a:extLst>
          </p:cNvPr>
          <p:cNvSpPr txBox="1"/>
          <p:nvPr/>
        </p:nvSpPr>
        <p:spPr>
          <a:xfrm>
            <a:off x="7670799" y="1269007"/>
            <a:ext cx="4521201" cy="2539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050" dirty="0"/>
              <a:t>Retrieved 7-25-19 from https://www.oana.org/public-officials-and-legislators</a:t>
            </a:r>
          </a:p>
        </p:txBody>
      </p:sp>
      <p:sp>
        <p:nvSpPr>
          <p:cNvPr id="5" name="TextBox 4">
            <a:extLst>
              <a:ext uri="{FF2B5EF4-FFF2-40B4-BE49-F238E27FC236}">
                <a16:creationId xmlns:a16="http://schemas.microsoft.com/office/drawing/2014/main" id="{35FE397B-C57A-48A7-9227-C570E881AE4F}"/>
              </a:ext>
            </a:extLst>
          </p:cNvPr>
          <p:cNvSpPr txBox="1"/>
          <p:nvPr/>
        </p:nvSpPr>
        <p:spPr>
          <a:xfrm>
            <a:off x="0" y="1165132"/>
            <a:ext cx="4521202" cy="461665"/>
          </a:xfrm>
          <a:prstGeom prst="rect">
            <a:avLst/>
          </a:prstGeom>
          <a:solidFill>
            <a:schemeClr val="accent1">
              <a:lumMod val="50000"/>
            </a:schemeClr>
          </a:solidFill>
        </p:spPr>
        <p:txBody>
          <a:bodyPr wrap="square" rtlCol="0">
            <a:spAutoFit/>
          </a:bodyPr>
          <a:lstStyle/>
          <a:p>
            <a:r>
              <a:rPr lang="en-US" sz="2400" b="1" dirty="0">
                <a:solidFill>
                  <a:schemeClr val="bg1"/>
                </a:solidFill>
              </a:rPr>
              <a:t>KNOW YOUR ROLE’S MAP -CRNA</a:t>
            </a:r>
          </a:p>
        </p:txBody>
      </p:sp>
      <p:pic>
        <p:nvPicPr>
          <p:cNvPr id="7" name="Picture 6">
            <a:extLst>
              <a:ext uri="{FF2B5EF4-FFF2-40B4-BE49-F238E27FC236}">
                <a16:creationId xmlns:a16="http://schemas.microsoft.com/office/drawing/2014/main" id="{FF837A4C-0C81-4C35-AE2A-ABC6E3CDD0BD}"/>
              </a:ext>
            </a:extLst>
          </p:cNvPr>
          <p:cNvPicPr>
            <a:picLocks noChangeAspect="1"/>
          </p:cNvPicPr>
          <p:nvPr/>
        </p:nvPicPr>
        <p:blipFill>
          <a:blip r:embed="rId2"/>
          <a:stretch>
            <a:fillRect/>
          </a:stretch>
        </p:blipFill>
        <p:spPr>
          <a:xfrm>
            <a:off x="0" y="1536528"/>
            <a:ext cx="12192000" cy="5321471"/>
          </a:xfrm>
          <a:prstGeom prst="rect">
            <a:avLst/>
          </a:prstGeom>
        </p:spPr>
      </p:pic>
    </p:spTree>
    <p:extLst>
      <p:ext uri="{BB962C8B-B14F-4D97-AF65-F5344CB8AC3E}">
        <p14:creationId xmlns:p14="http://schemas.microsoft.com/office/powerpoint/2010/main" val="2930956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pic>
        <p:nvPicPr>
          <p:cNvPr id="4" name="Picture 3">
            <a:extLst>
              <a:ext uri="{FF2B5EF4-FFF2-40B4-BE49-F238E27FC236}">
                <a16:creationId xmlns:a16="http://schemas.microsoft.com/office/drawing/2014/main" id="{9066C904-8DD9-4A68-BDB0-B8D0337EC9E2}"/>
              </a:ext>
            </a:extLst>
          </p:cNvPr>
          <p:cNvPicPr>
            <a:picLocks noChangeAspect="1"/>
          </p:cNvPicPr>
          <p:nvPr/>
        </p:nvPicPr>
        <p:blipFill>
          <a:blip r:embed="rId2"/>
          <a:stretch>
            <a:fillRect/>
          </a:stretch>
        </p:blipFill>
        <p:spPr>
          <a:xfrm>
            <a:off x="1476009" y="1512852"/>
            <a:ext cx="4778684" cy="4049749"/>
          </a:xfrm>
          <a:prstGeom prst="rect">
            <a:avLst/>
          </a:prstGeom>
        </p:spPr>
      </p:pic>
      <p:pic>
        <p:nvPicPr>
          <p:cNvPr id="7" name="Picture 6">
            <a:extLst>
              <a:ext uri="{FF2B5EF4-FFF2-40B4-BE49-F238E27FC236}">
                <a16:creationId xmlns:a16="http://schemas.microsoft.com/office/drawing/2014/main" id="{3F7F14AA-0DC6-4CE2-B2F9-87D75FD6E4EF}"/>
              </a:ext>
            </a:extLst>
          </p:cNvPr>
          <p:cNvPicPr>
            <a:picLocks noChangeAspect="1"/>
          </p:cNvPicPr>
          <p:nvPr/>
        </p:nvPicPr>
        <p:blipFill>
          <a:blip r:embed="rId3"/>
          <a:stretch>
            <a:fillRect/>
          </a:stretch>
        </p:blipFill>
        <p:spPr>
          <a:xfrm>
            <a:off x="6254693" y="1512853"/>
            <a:ext cx="4358734" cy="4049748"/>
          </a:xfrm>
          <a:prstGeom prst="rect">
            <a:avLst/>
          </a:prstGeom>
        </p:spPr>
      </p:pic>
      <p:sp>
        <p:nvSpPr>
          <p:cNvPr id="8" name="Rectangle 7">
            <a:extLst>
              <a:ext uri="{FF2B5EF4-FFF2-40B4-BE49-F238E27FC236}">
                <a16:creationId xmlns:a16="http://schemas.microsoft.com/office/drawing/2014/main" id="{3434CBDA-F000-4F51-9928-836AD8DCAA02}"/>
              </a:ext>
            </a:extLst>
          </p:cNvPr>
          <p:cNvSpPr/>
          <p:nvPr/>
        </p:nvSpPr>
        <p:spPr>
          <a:xfrm>
            <a:off x="3686629" y="5689565"/>
            <a:ext cx="8316685" cy="253916"/>
          </a:xfrm>
          <a:prstGeom prst="rect">
            <a:avLst/>
          </a:prstGeom>
        </p:spPr>
        <p:txBody>
          <a:bodyPr wrap="square">
            <a:spAutoFit/>
          </a:bodyPr>
          <a:lstStyle/>
          <a:p>
            <a:r>
              <a:rPr lang="en-US" sz="1050" dirty="0"/>
              <a:t>Retrieved 7-25-19 from https://cdn.ymaws.com/www.flanp.org/resource/resmgr/2017_Legislation_and_one_pagers/ExpandARNPs-ONE-PAGE.pdf</a:t>
            </a:r>
          </a:p>
        </p:txBody>
      </p:sp>
    </p:spTree>
    <p:extLst>
      <p:ext uri="{BB962C8B-B14F-4D97-AF65-F5344CB8AC3E}">
        <p14:creationId xmlns:p14="http://schemas.microsoft.com/office/powerpoint/2010/main" val="248302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August APRN Advocacy Month </a:t>
            </a:r>
          </a:p>
        </p:txBody>
      </p:sp>
      <p:sp>
        <p:nvSpPr>
          <p:cNvPr id="3" name="Content Placeholder 2"/>
          <p:cNvSpPr>
            <a:spLocks noGrp="1"/>
          </p:cNvSpPr>
          <p:nvPr>
            <p:ph idx="1"/>
          </p:nvPr>
        </p:nvSpPr>
        <p:spPr>
          <a:xfrm>
            <a:off x="522514" y="1825625"/>
            <a:ext cx="11127180" cy="3635017"/>
          </a:xfrm>
        </p:spPr>
        <p:txBody>
          <a:bodyPr>
            <a:normAutofit fontScale="85000" lnSpcReduction="20000"/>
          </a:bodyPr>
          <a:lstStyle/>
          <a:p>
            <a:pPr marL="0" indent="0">
              <a:buNone/>
            </a:pPr>
            <a:r>
              <a:rPr lang="en-US" sz="3300" u="sng" dirty="0"/>
              <a:t>WHAT IS IT AND WHY?</a:t>
            </a:r>
          </a:p>
          <a:p>
            <a:pPr marL="0" indent="0">
              <a:buNone/>
            </a:pPr>
            <a:endParaRPr lang="en-US" sz="1900" u="sng" dirty="0"/>
          </a:p>
          <a:p>
            <a:pPr marL="569913"/>
            <a:r>
              <a:rPr lang="en-US" dirty="0"/>
              <a:t>The Florida Coalition of Advanced Practice Nurses is declaring August as APRN Advocacy Month. </a:t>
            </a:r>
          </a:p>
          <a:p>
            <a:pPr marL="569913"/>
            <a:r>
              <a:rPr lang="en-US" dirty="0"/>
              <a:t>This is an effort to get all APRNs/APRN Organizations to meet with as many legislators (FL House and FL Senate) during the month of August to educate them on the benefits of autonomous APRN practice and prepare them for the upcoming legislative session (Jan 2020).</a:t>
            </a:r>
          </a:p>
          <a:p>
            <a:pPr marL="569913"/>
            <a:r>
              <a:rPr lang="en-US" dirty="0"/>
              <a:t>The Senate starts Committee Meetings up again in </a:t>
            </a:r>
            <a:r>
              <a:rPr lang="en-US" b="1" dirty="0"/>
              <a:t>Sept 2019 </a:t>
            </a:r>
            <a:r>
              <a:rPr lang="en-US" dirty="0"/>
              <a:t>so it would be optimal to speak to as many Senators as possible before then (especially those on the Senate Healthcare Committees).</a:t>
            </a:r>
          </a:p>
        </p:txBody>
      </p:sp>
    </p:spTree>
    <p:extLst>
      <p:ext uri="{BB962C8B-B14F-4D97-AF65-F5344CB8AC3E}">
        <p14:creationId xmlns:p14="http://schemas.microsoft.com/office/powerpoint/2010/main" val="202692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pic>
        <p:nvPicPr>
          <p:cNvPr id="5" name="Content Placeholder 3">
            <a:extLst>
              <a:ext uri="{FF2B5EF4-FFF2-40B4-BE49-F238E27FC236}">
                <a16:creationId xmlns:a16="http://schemas.microsoft.com/office/drawing/2014/main" id="{A000711D-4718-4C89-ADE0-8622AEB52C65}"/>
              </a:ext>
            </a:extLst>
          </p:cNvPr>
          <p:cNvPicPr>
            <a:picLocks noGrp="1" noChangeAspect="1"/>
          </p:cNvPicPr>
          <p:nvPr>
            <p:ph idx="1"/>
          </p:nvPr>
        </p:nvPicPr>
        <p:blipFill>
          <a:blip r:embed="rId2"/>
          <a:stretch>
            <a:fillRect/>
          </a:stretch>
        </p:blipFill>
        <p:spPr>
          <a:xfrm>
            <a:off x="3802743" y="2049881"/>
            <a:ext cx="4183771" cy="3735478"/>
          </a:xfrm>
          <a:prstGeom prst="rect">
            <a:avLst/>
          </a:prstGeom>
        </p:spPr>
      </p:pic>
      <p:pic>
        <p:nvPicPr>
          <p:cNvPr id="3" name="Picture 2">
            <a:extLst>
              <a:ext uri="{FF2B5EF4-FFF2-40B4-BE49-F238E27FC236}">
                <a16:creationId xmlns:a16="http://schemas.microsoft.com/office/drawing/2014/main" id="{18DF8925-E404-4D46-9FC8-D33DB6DA5F0F}"/>
              </a:ext>
            </a:extLst>
          </p:cNvPr>
          <p:cNvPicPr>
            <a:picLocks noChangeAspect="1"/>
          </p:cNvPicPr>
          <p:nvPr/>
        </p:nvPicPr>
        <p:blipFill>
          <a:blip r:embed="rId3"/>
          <a:stretch>
            <a:fillRect/>
          </a:stretch>
        </p:blipFill>
        <p:spPr>
          <a:xfrm>
            <a:off x="7986514" y="2049881"/>
            <a:ext cx="3834634" cy="3735478"/>
          </a:xfrm>
          <a:prstGeom prst="rect">
            <a:avLst/>
          </a:prstGeom>
        </p:spPr>
      </p:pic>
      <p:sp>
        <p:nvSpPr>
          <p:cNvPr id="6" name="TextBox 5">
            <a:extLst>
              <a:ext uri="{FF2B5EF4-FFF2-40B4-BE49-F238E27FC236}">
                <a16:creationId xmlns:a16="http://schemas.microsoft.com/office/drawing/2014/main" id="{3E7B46D3-14C9-4B7B-A6A9-C756B2CA6135}"/>
              </a:ext>
            </a:extLst>
          </p:cNvPr>
          <p:cNvSpPr txBox="1"/>
          <p:nvPr/>
        </p:nvSpPr>
        <p:spPr>
          <a:xfrm>
            <a:off x="449943" y="2049881"/>
            <a:ext cx="3352800" cy="2862322"/>
          </a:xfrm>
          <a:prstGeom prst="rect">
            <a:avLst/>
          </a:prstGeom>
          <a:noFill/>
        </p:spPr>
        <p:txBody>
          <a:bodyPr wrap="square" rtlCol="0">
            <a:spAutoFit/>
          </a:bodyPr>
          <a:lstStyle/>
          <a:p>
            <a:pPr algn="ctr"/>
            <a:r>
              <a:rPr lang="en-US" sz="2800" dirty="0"/>
              <a:t>APRN’s currently represent a nearly </a:t>
            </a:r>
          </a:p>
          <a:p>
            <a:pPr algn="ctr"/>
            <a:r>
              <a:rPr lang="en-US" sz="4000" b="1" u="sng" dirty="0"/>
              <a:t>$6 BILLION </a:t>
            </a:r>
          </a:p>
          <a:p>
            <a:pPr algn="ctr"/>
            <a:r>
              <a:rPr lang="en-US" sz="2800" dirty="0"/>
              <a:t>economic impact to the state of Florida </a:t>
            </a:r>
          </a:p>
          <a:p>
            <a:pPr algn="ctr"/>
            <a:r>
              <a:rPr lang="en-US" sz="2800" dirty="0"/>
              <a:t>–Florida Tax Watch</a:t>
            </a:r>
          </a:p>
        </p:txBody>
      </p:sp>
      <p:sp>
        <p:nvSpPr>
          <p:cNvPr id="8" name="TextBox 7">
            <a:extLst>
              <a:ext uri="{FF2B5EF4-FFF2-40B4-BE49-F238E27FC236}">
                <a16:creationId xmlns:a16="http://schemas.microsoft.com/office/drawing/2014/main" id="{64801626-885D-43FC-A4F5-0D1F5E50E702}"/>
              </a:ext>
            </a:extLst>
          </p:cNvPr>
          <p:cNvSpPr txBox="1"/>
          <p:nvPr/>
        </p:nvSpPr>
        <p:spPr>
          <a:xfrm>
            <a:off x="7986512" y="1727200"/>
            <a:ext cx="3834635" cy="338554"/>
          </a:xfrm>
          <a:prstGeom prst="rect">
            <a:avLst/>
          </a:prstGeom>
          <a:solidFill>
            <a:schemeClr val="bg1"/>
          </a:solidFill>
        </p:spPr>
        <p:txBody>
          <a:bodyPr wrap="square" rtlCol="0">
            <a:spAutoFit/>
          </a:bodyPr>
          <a:lstStyle/>
          <a:p>
            <a:r>
              <a:rPr lang="en-US" sz="1600" dirty="0"/>
              <a:t>Allowing autonomous practice would mean</a:t>
            </a:r>
          </a:p>
        </p:txBody>
      </p:sp>
      <p:sp>
        <p:nvSpPr>
          <p:cNvPr id="9" name="TextBox 8">
            <a:extLst>
              <a:ext uri="{FF2B5EF4-FFF2-40B4-BE49-F238E27FC236}">
                <a16:creationId xmlns:a16="http://schemas.microsoft.com/office/drawing/2014/main" id="{054E585E-4EE0-4589-986B-A25E20B435AC}"/>
              </a:ext>
            </a:extLst>
          </p:cNvPr>
          <p:cNvSpPr txBox="1"/>
          <p:nvPr/>
        </p:nvSpPr>
        <p:spPr>
          <a:xfrm>
            <a:off x="3802743" y="1727200"/>
            <a:ext cx="4183769" cy="369332"/>
          </a:xfrm>
          <a:prstGeom prst="rect">
            <a:avLst/>
          </a:prstGeom>
          <a:solidFill>
            <a:schemeClr val="bg1"/>
          </a:solidFill>
        </p:spPr>
        <p:txBody>
          <a:bodyPr wrap="square" rtlCol="0">
            <a:spAutoFit/>
          </a:bodyPr>
          <a:lstStyle/>
          <a:p>
            <a:r>
              <a:rPr lang="en-US" dirty="0"/>
              <a:t>APRNs are in high demand:</a:t>
            </a:r>
          </a:p>
        </p:txBody>
      </p:sp>
      <p:pic>
        <p:nvPicPr>
          <p:cNvPr id="10" name="Picture 9">
            <a:extLst>
              <a:ext uri="{FF2B5EF4-FFF2-40B4-BE49-F238E27FC236}">
                <a16:creationId xmlns:a16="http://schemas.microsoft.com/office/drawing/2014/main" id="{C713B63E-111E-4121-B6C1-33AD4FDC6BBA}"/>
              </a:ext>
            </a:extLst>
          </p:cNvPr>
          <p:cNvPicPr>
            <a:picLocks noChangeAspect="1"/>
          </p:cNvPicPr>
          <p:nvPr/>
        </p:nvPicPr>
        <p:blipFill>
          <a:blip r:embed="rId4"/>
          <a:stretch>
            <a:fillRect/>
          </a:stretch>
        </p:blipFill>
        <p:spPr>
          <a:xfrm>
            <a:off x="3828679" y="5935399"/>
            <a:ext cx="8315665" cy="286537"/>
          </a:xfrm>
          <a:prstGeom prst="rect">
            <a:avLst/>
          </a:prstGeom>
        </p:spPr>
      </p:pic>
    </p:spTree>
    <p:extLst>
      <p:ext uri="{BB962C8B-B14F-4D97-AF65-F5344CB8AC3E}">
        <p14:creationId xmlns:p14="http://schemas.microsoft.com/office/powerpoint/2010/main" val="414998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DFA6-7235-4AD0-90DC-00F6BF736CF5}"/>
              </a:ext>
            </a:extLst>
          </p:cNvPr>
          <p:cNvSpPr>
            <a:spLocks noGrp="1"/>
          </p:cNvSpPr>
          <p:nvPr>
            <p:ph type="title"/>
          </p:nvPr>
        </p:nvSpPr>
        <p:spPr>
          <a:xfrm>
            <a:off x="838200" y="118753"/>
            <a:ext cx="10515600" cy="1049963"/>
          </a:xfrm>
        </p:spPr>
        <p:txBody>
          <a:bodyPr/>
          <a:lstStyle/>
          <a:p>
            <a:r>
              <a:rPr lang="en-US" b="1" dirty="0"/>
              <a:t>Preparation for Inevitable Pushback : </a:t>
            </a:r>
            <a:r>
              <a:rPr lang="en-US" b="1" u="sng" dirty="0"/>
              <a:t>SAFETY</a:t>
            </a:r>
          </a:p>
        </p:txBody>
      </p:sp>
      <p:sp>
        <p:nvSpPr>
          <p:cNvPr id="3" name="Content Placeholder 2">
            <a:extLst>
              <a:ext uri="{FF2B5EF4-FFF2-40B4-BE49-F238E27FC236}">
                <a16:creationId xmlns:a16="http://schemas.microsoft.com/office/drawing/2014/main" id="{5F1075DE-CA07-47C1-A5C1-9E49D8C5D8F6}"/>
              </a:ext>
            </a:extLst>
          </p:cNvPr>
          <p:cNvSpPr>
            <a:spLocks noGrp="1"/>
          </p:cNvSpPr>
          <p:nvPr>
            <p:ph idx="1"/>
          </p:nvPr>
        </p:nvSpPr>
        <p:spPr>
          <a:xfrm>
            <a:off x="653143" y="2011323"/>
            <a:ext cx="11538857" cy="3769954"/>
          </a:xfrm>
        </p:spPr>
        <p:txBody>
          <a:bodyPr numCol="2">
            <a:normAutofit lnSpcReduction="10000"/>
          </a:bodyPr>
          <a:lstStyle/>
          <a:p>
            <a:pPr marL="225425" indent="0">
              <a:buNone/>
            </a:pPr>
            <a:r>
              <a:rPr lang="en-US" dirty="0"/>
              <a:t>Assess patients, order and interpret diagnostic tests, make diagnoses, </a:t>
            </a:r>
          </a:p>
          <a:p>
            <a:pPr marL="225425" indent="0">
              <a:buNone/>
            </a:pPr>
            <a:r>
              <a:rPr lang="en-US" dirty="0"/>
              <a:t>Initiate and manage treatment plans, </a:t>
            </a:r>
          </a:p>
          <a:p>
            <a:pPr marL="225425" indent="0">
              <a:buNone/>
            </a:pPr>
            <a:r>
              <a:rPr lang="en-US" dirty="0"/>
              <a:t>Prescribe appropriate medications, </a:t>
            </a:r>
          </a:p>
          <a:p>
            <a:pPr marL="225425" indent="0">
              <a:buNone/>
            </a:pPr>
            <a:r>
              <a:rPr lang="en-US" dirty="0"/>
              <a:t>Conduct delicate procedures, </a:t>
            </a:r>
          </a:p>
          <a:p>
            <a:pPr marL="225425" indent="0">
              <a:buNone/>
            </a:pPr>
            <a:r>
              <a:rPr lang="en-US" dirty="0"/>
              <a:t>Facilitate family planning,</a:t>
            </a:r>
          </a:p>
          <a:p>
            <a:pPr marL="225425" indent="0">
              <a:buNone/>
            </a:pPr>
            <a:r>
              <a:rPr lang="en-US" dirty="0"/>
              <a:t>Provide prenatal care and maternal counseling, </a:t>
            </a:r>
          </a:p>
          <a:p>
            <a:pPr marL="225425" indent="0">
              <a:buNone/>
            </a:pPr>
            <a:r>
              <a:rPr lang="en-US" dirty="0"/>
              <a:t>Deliver babies safely, </a:t>
            </a:r>
          </a:p>
          <a:p>
            <a:pPr marL="225425" indent="0">
              <a:buNone/>
            </a:pPr>
            <a:r>
              <a:rPr lang="en-US" dirty="0"/>
              <a:t>Ensure the safe administration of anesthesia</a:t>
            </a:r>
          </a:p>
          <a:p>
            <a:pPr marL="225425" indent="0">
              <a:buNone/>
            </a:pPr>
            <a:r>
              <a:rPr lang="en-US" dirty="0"/>
              <a:t>Improve patient outcomes through optimizing care delivery</a:t>
            </a:r>
          </a:p>
          <a:p>
            <a:pPr marL="225425" indent="0">
              <a:buNone/>
            </a:pPr>
            <a:r>
              <a:rPr lang="en-US" dirty="0"/>
              <a:t>Consult on complex medical cases and patient care plans to enhance patient-centered care and improve the human condition</a:t>
            </a:r>
          </a:p>
        </p:txBody>
      </p:sp>
      <p:sp>
        <p:nvSpPr>
          <p:cNvPr id="4" name="Rectangle 3">
            <a:extLst>
              <a:ext uri="{FF2B5EF4-FFF2-40B4-BE49-F238E27FC236}">
                <a16:creationId xmlns:a16="http://schemas.microsoft.com/office/drawing/2014/main" id="{5F1C6E47-42D6-47B9-9A01-04896DE8C5CD}"/>
              </a:ext>
            </a:extLst>
          </p:cNvPr>
          <p:cNvSpPr/>
          <p:nvPr/>
        </p:nvSpPr>
        <p:spPr>
          <a:xfrm>
            <a:off x="131021" y="1075227"/>
            <a:ext cx="411599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 APRN can:</a:t>
            </a:r>
          </a:p>
        </p:txBody>
      </p:sp>
    </p:spTree>
    <p:extLst>
      <p:ext uri="{BB962C8B-B14F-4D97-AF65-F5344CB8AC3E}">
        <p14:creationId xmlns:p14="http://schemas.microsoft.com/office/powerpoint/2010/main" val="512419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FEE-0E0C-4300-AC26-CBE9750DEC26}"/>
              </a:ext>
            </a:extLst>
          </p:cNvPr>
          <p:cNvSpPr>
            <a:spLocks noGrp="1"/>
          </p:cNvSpPr>
          <p:nvPr>
            <p:ph type="title"/>
          </p:nvPr>
        </p:nvSpPr>
        <p:spPr>
          <a:xfrm>
            <a:off x="383969" y="85183"/>
            <a:ext cx="11115304" cy="1025670"/>
          </a:xfrm>
        </p:spPr>
        <p:txBody>
          <a:bodyPr/>
          <a:lstStyle/>
          <a:p>
            <a:r>
              <a:rPr lang="en-US" b="1" dirty="0"/>
              <a:t>Preparation for Inevitable Pushback : </a:t>
            </a:r>
            <a:r>
              <a:rPr lang="en-US" b="1" u="sng" dirty="0"/>
              <a:t>EDUCATION</a:t>
            </a:r>
            <a:endParaRPr lang="en-US" u="sng" dirty="0"/>
          </a:p>
        </p:txBody>
      </p:sp>
      <p:sp>
        <p:nvSpPr>
          <p:cNvPr id="6" name="Content Placeholder 5">
            <a:extLst>
              <a:ext uri="{FF2B5EF4-FFF2-40B4-BE49-F238E27FC236}">
                <a16:creationId xmlns:a16="http://schemas.microsoft.com/office/drawing/2014/main" id="{3E87428F-E1D6-4533-AFCA-B413E0D04C64}"/>
              </a:ext>
            </a:extLst>
          </p:cNvPr>
          <p:cNvSpPr>
            <a:spLocks noGrp="1"/>
          </p:cNvSpPr>
          <p:nvPr>
            <p:ph idx="1"/>
          </p:nvPr>
        </p:nvSpPr>
        <p:spPr>
          <a:xfrm>
            <a:off x="838200" y="2216409"/>
            <a:ext cx="10515600" cy="3635017"/>
          </a:xfrm>
        </p:spPr>
        <p:txBody>
          <a:bodyPr>
            <a:normAutofit lnSpcReduction="10000"/>
          </a:bodyPr>
          <a:lstStyle/>
          <a:p>
            <a:r>
              <a:rPr lang="en-US" dirty="0"/>
              <a:t>APRN’s begin their careers with the rigors of educational preparation to become RN’s and go on to complete nationally accredited graduate level education for advanced practice distinction.</a:t>
            </a:r>
          </a:p>
          <a:p>
            <a:r>
              <a:rPr lang="en-US" dirty="0"/>
              <a:t>They possess advanced education relevant to their specialized field received through Master’s or Doctoral level educational matriculation that requires at least 6 years of clinical preparation.</a:t>
            </a:r>
          </a:p>
          <a:p>
            <a:r>
              <a:rPr lang="en-US" dirty="0"/>
              <a:t>APRN’s are nationally certified in their population and clinical focus areas. They practice under the laws of the state in which they are licensed. </a:t>
            </a:r>
          </a:p>
        </p:txBody>
      </p:sp>
      <p:sp>
        <p:nvSpPr>
          <p:cNvPr id="7" name="Rectangle 6">
            <a:extLst>
              <a:ext uri="{FF2B5EF4-FFF2-40B4-BE49-F238E27FC236}">
                <a16:creationId xmlns:a16="http://schemas.microsoft.com/office/drawing/2014/main" id="{6F766679-51D5-4220-BEDB-AAE6BD1D15AE}"/>
              </a:ext>
            </a:extLst>
          </p:cNvPr>
          <p:cNvSpPr/>
          <p:nvPr/>
        </p:nvSpPr>
        <p:spPr>
          <a:xfrm>
            <a:off x="131824" y="1006574"/>
            <a:ext cx="63232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 APRN knows that:</a:t>
            </a:r>
          </a:p>
        </p:txBody>
      </p:sp>
    </p:spTree>
    <p:extLst>
      <p:ext uri="{BB962C8B-B14F-4D97-AF65-F5344CB8AC3E}">
        <p14:creationId xmlns:p14="http://schemas.microsoft.com/office/powerpoint/2010/main" val="4061963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FEE-0E0C-4300-AC26-CBE9750DEC26}"/>
              </a:ext>
            </a:extLst>
          </p:cNvPr>
          <p:cNvSpPr>
            <a:spLocks noGrp="1"/>
          </p:cNvSpPr>
          <p:nvPr>
            <p:ph type="title"/>
          </p:nvPr>
        </p:nvSpPr>
        <p:spPr>
          <a:xfrm>
            <a:off x="131824" y="85183"/>
            <a:ext cx="11928351" cy="1025670"/>
          </a:xfrm>
        </p:spPr>
        <p:txBody>
          <a:bodyPr>
            <a:normAutofit/>
          </a:bodyPr>
          <a:lstStyle/>
          <a:p>
            <a:r>
              <a:rPr lang="en-US" b="1" dirty="0"/>
              <a:t>Preparation for Inevitable Pushback : </a:t>
            </a:r>
            <a:r>
              <a:rPr lang="en-US" b="1" u="sng" dirty="0"/>
              <a:t>RURAL ACCESS</a:t>
            </a:r>
            <a:endParaRPr lang="en-US" u="sng" dirty="0"/>
          </a:p>
        </p:txBody>
      </p:sp>
      <p:sp>
        <p:nvSpPr>
          <p:cNvPr id="6" name="Content Placeholder 5">
            <a:extLst>
              <a:ext uri="{FF2B5EF4-FFF2-40B4-BE49-F238E27FC236}">
                <a16:creationId xmlns:a16="http://schemas.microsoft.com/office/drawing/2014/main" id="{3E87428F-E1D6-4533-AFCA-B413E0D04C64}"/>
              </a:ext>
            </a:extLst>
          </p:cNvPr>
          <p:cNvSpPr>
            <a:spLocks noGrp="1"/>
          </p:cNvSpPr>
          <p:nvPr>
            <p:ph idx="1"/>
          </p:nvPr>
        </p:nvSpPr>
        <p:spPr>
          <a:xfrm>
            <a:off x="493609" y="2122080"/>
            <a:ext cx="11566566" cy="3635017"/>
          </a:xfrm>
        </p:spPr>
        <p:txBody>
          <a:bodyPr>
            <a:normAutofit fontScale="70000" lnSpcReduction="20000"/>
          </a:bodyPr>
          <a:lstStyle/>
          <a:p>
            <a:r>
              <a:rPr lang="en-US" dirty="0"/>
              <a:t>Almost 6 million Floridians live in a federally designated primary care health professional shortage area (HPSA). This means only 20% of Floridians primary care needs are being met. Nationally only 40% of the need is met. </a:t>
            </a:r>
          </a:p>
          <a:p>
            <a:r>
              <a:rPr lang="en-US" dirty="0"/>
              <a:t>ALL OF FLORIDA’S 67 COUNTIES ARE DESIGNATED AS PRIMARY CARE HPSA’S</a:t>
            </a:r>
          </a:p>
          <a:p>
            <a:r>
              <a:rPr lang="en-US" dirty="0"/>
              <a:t>Florida ranks:  29</a:t>
            </a:r>
            <a:r>
              <a:rPr lang="en-US" baseline="30000" dirty="0"/>
              <a:t>th</a:t>
            </a:r>
            <a:r>
              <a:rPr lang="en-US" dirty="0"/>
              <a:t> in the annual report for America’s health rankings (americashealthrankings.org) and </a:t>
            </a:r>
          </a:p>
          <a:p>
            <a:pPr marL="0" indent="0">
              <a:buNone/>
            </a:pPr>
            <a:r>
              <a:rPr lang="en-US" dirty="0"/>
              <a:t>	               37</a:t>
            </a:r>
            <a:r>
              <a:rPr lang="en-US" baseline="30000" dirty="0"/>
              <a:t>th</a:t>
            </a:r>
            <a:r>
              <a:rPr lang="en-US" dirty="0"/>
              <a:t> in rural health rankings (ruralhealthquarterly.com)</a:t>
            </a:r>
          </a:p>
          <a:p>
            <a:r>
              <a:rPr lang="en-US" dirty="0"/>
              <a:t>Barriers to practice hinder significantly the expansion of APRN practice into rural areas because of physician preference</a:t>
            </a:r>
          </a:p>
          <a:p>
            <a:r>
              <a:rPr lang="en-US" dirty="0"/>
              <a:t>States with FPA have healthier residents overall and consistently rank healthier on state health report cards than states without FPA. Eight out of the ten healthiest states have FPA laws in effect. This allows their residents to directly access high quality APRN care without restriction. (AANP 2019)</a:t>
            </a:r>
          </a:p>
          <a:p>
            <a:pPr marL="795338"/>
            <a:r>
              <a:rPr lang="en-US" dirty="0"/>
              <a:t>	APRN’S complete more than 1 BILLION clinical visits and BILLIONS of procedures EVERY YEAR</a:t>
            </a:r>
          </a:p>
        </p:txBody>
      </p:sp>
      <p:sp>
        <p:nvSpPr>
          <p:cNvPr id="7" name="Rectangle 6">
            <a:extLst>
              <a:ext uri="{FF2B5EF4-FFF2-40B4-BE49-F238E27FC236}">
                <a16:creationId xmlns:a16="http://schemas.microsoft.com/office/drawing/2014/main" id="{6F766679-51D5-4220-BEDB-AAE6BD1D15AE}"/>
              </a:ext>
            </a:extLst>
          </p:cNvPr>
          <p:cNvSpPr/>
          <p:nvPr/>
        </p:nvSpPr>
        <p:spPr>
          <a:xfrm>
            <a:off x="131824" y="989271"/>
            <a:ext cx="632320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An APRN knows that:</a:t>
            </a:r>
          </a:p>
        </p:txBody>
      </p:sp>
      <p:sp>
        <p:nvSpPr>
          <p:cNvPr id="3" name="TextBox 2">
            <a:extLst>
              <a:ext uri="{FF2B5EF4-FFF2-40B4-BE49-F238E27FC236}">
                <a16:creationId xmlns:a16="http://schemas.microsoft.com/office/drawing/2014/main" id="{59105F62-52B9-4FB3-B025-B9B81A2D94B5}"/>
              </a:ext>
            </a:extLst>
          </p:cNvPr>
          <p:cNvSpPr txBox="1"/>
          <p:nvPr/>
        </p:nvSpPr>
        <p:spPr>
          <a:xfrm>
            <a:off x="3716977" y="5868729"/>
            <a:ext cx="7944592" cy="261610"/>
          </a:xfrm>
          <a:prstGeom prst="rect">
            <a:avLst/>
          </a:prstGeom>
          <a:noFill/>
        </p:spPr>
        <p:txBody>
          <a:bodyPr wrap="square" rtlCol="0">
            <a:spAutoFit/>
          </a:bodyPr>
          <a:lstStyle/>
          <a:p>
            <a:r>
              <a:rPr lang="en-US" sz="1100" dirty="0"/>
              <a:t>Retrieved from http://ruralhealthquarterly.com/home/wp-content/uploads/2017/12/RHQ.1.4_U.S.-Rural-Health-Report-Card.pdf</a:t>
            </a:r>
          </a:p>
        </p:txBody>
      </p:sp>
    </p:spTree>
    <p:extLst>
      <p:ext uri="{BB962C8B-B14F-4D97-AF65-F5344CB8AC3E}">
        <p14:creationId xmlns:p14="http://schemas.microsoft.com/office/powerpoint/2010/main" val="1882783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DFEE-0E0C-4300-AC26-CBE9750DEC26}"/>
              </a:ext>
            </a:extLst>
          </p:cNvPr>
          <p:cNvSpPr>
            <a:spLocks noGrp="1"/>
          </p:cNvSpPr>
          <p:nvPr>
            <p:ph type="title"/>
          </p:nvPr>
        </p:nvSpPr>
        <p:spPr>
          <a:xfrm>
            <a:off x="131824" y="85183"/>
            <a:ext cx="11928351" cy="1025670"/>
          </a:xfrm>
        </p:spPr>
        <p:txBody>
          <a:bodyPr>
            <a:normAutofit/>
          </a:bodyPr>
          <a:lstStyle/>
          <a:p>
            <a:r>
              <a:rPr lang="en-US" b="1" dirty="0"/>
              <a:t>Preparation for Inevitable Pushback : </a:t>
            </a:r>
            <a:r>
              <a:rPr lang="en-US" b="1" u="sng" dirty="0"/>
              <a:t>RURAL ACCESS</a:t>
            </a:r>
            <a:endParaRPr lang="en-US" u="sng" dirty="0"/>
          </a:p>
        </p:txBody>
      </p:sp>
      <p:pic>
        <p:nvPicPr>
          <p:cNvPr id="5" name="Content Placeholder 4">
            <a:extLst>
              <a:ext uri="{FF2B5EF4-FFF2-40B4-BE49-F238E27FC236}">
                <a16:creationId xmlns:a16="http://schemas.microsoft.com/office/drawing/2014/main" id="{11D8F415-7A42-438F-8A01-BE9BC7A394CB}"/>
              </a:ext>
            </a:extLst>
          </p:cNvPr>
          <p:cNvPicPr>
            <a:picLocks noGrp="1" noChangeAspect="1"/>
          </p:cNvPicPr>
          <p:nvPr>
            <p:ph idx="1"/>
          </p:nvPr>
        </p:nvPicPr>
        <p:blipFill>
          <a:blip r:embed="rId2"/>
          <a:stretch>
            <a:fillRect/>
          </a:stretch>
        </p:blipFill>
        <p:spPr>
          <a:xfrm>
            <a:off x="6697683" y="1258785"/>
            <a:ext cx="5362491" cy="5599214"/>
          </a:xfrm>
          <a:prstGeom prst="rect">
            <a:avLst/>
          </a:prstGeom>
        </p:spPr>
      </p:pic>
      <p:pic>
        <p:nvPicPr>
          <p:cNvPr id="8" name="Picture 7">
            <a:extLst>
              <a:ext uri="{FF2B5EF4-FFF2-40B4-BE49-F238E27FC236}">
                <a16:creationId xmlns:a16="http://schemas.microsoft.com/office/drawing/2014/main" id="{F452A199-1A65-4914-8E40-006E2829BC8B}"/>
              </a:ext>
            </a:extLst>
          </p:cNvPr>
          <p:cNvPicPr>
            <a:picLocks noChangeAspect="1"/>
          </p:cNvPicPr>
          <p:nvPr/>
        </p:nvPicPr>
        <p:blipFill>
          <a:blip r:embed="rId3"/>
          <a:stretch>
            <a:fillRect/>
          </a:stretch>
        </p:blipFill>
        <p:spPr>
          <a:xfrm>
            <a:off x="0" y="1258784"/>
            <a:ext cx="6697683" cy="5599216"/>
          </a:xfrm>
          <a:prstGeom prst="rect">
            <a:avLst/>
          </a:prstGeom>
        </p:spPr>
      </p:pic>
      <p:sp>
        <p:nvSpPr>
          <p:cNvPr id="9" name="TextBox 8">
            <a:extLst>
              <a:ext uri="{FF2B5EF4-FFF2-40B4-BE49-F238E27FC236}">
                <a16:creationId xmlns:a16="http://schemas.microsoft.com/office/drawing/2014/main" id="{52058BF5-76A1-4662-9657-636CF63BC916}"/>
              </a:ext>
            </a:extLst>
          </p:cNvPr>
          <p:cNvSpPr txBox="1"/>
          <p:nvPr/>
        </p:nvSpPr>
        <p:spPr>
          <a:xfrm>
            <a:off x="4488874" y="980048"/>
            <a:ext cx="7944592" cy="261610"/>
          </a:xfrm>
          <a:prstGeom prst="rect">
            <a:avLst/>
          </a:prstGeom>
          <a:noFill/>
        </p:spPr>
        <p:txBody>
          <a:bodyPr wrap="square" rtlCol="0">
            <a:spAutoFit/>
          </a:bodyPr>
          <a:lstStyle/>
          <a:p>
            <a:r>
              <a:rPr lang="en-US" sz="1100" dirty="0"/>
              <a:t>Retrieved from http://ruralhealthquarterly.com/home/wp-content/uploads/2017/12/RHQ.1.4_U.S.-Rural-Health-Report-Card.pdf</a:t>
            </a:r>
          </a:p>
        </p:txBody>
      </p:sp>
    </p:spTree>
    <p:extLst>
      <p:ext uri="{BB962C8B-B14F-4D97-AF65-F5344CB8AC3E}">
        <p14:creationId xmlns:p14="http://schemas.microsoft.com/office/powerpoint/2010/main" val="572851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sp>
        <p:nvSpPr>
          <p:cNvPr id="6" name="Content Placeholder 5">
            <a:extLst>
              <a:ext uri="{FF2B5EF4-FFF2-40B4-BE49-F238E27FC236}">
                <a16:creationId xmlns:a16="http://schemas.microsoft.com/office/drawing/2014/main" id="{753FB5B9-6D54-4B05-973F-9757DF85753A}"/>
              </a:ext>
            </a:extLst>
          </p:cNvPr>
          <p:cNvSpPr>
            <a:spLocks noGrp="1"/>
          </p:cNvSpPr>
          <p:nvPr>
            <p:ph idx="1"/>
          </p:nvPr>
        </p:nvSpPr>
        <p:spPr>
          <a:xfrm>
            <a:off x="0" y="1605756"/>
            <a:ext cx="2906486" cy="482146"/>
          </a:xfrm>
        </p:spPr>
        <p:txBody>
          <a:bodyPr>
            <a:normAutofit/>
          </a:bodyPr>
          <a:lstStyle/>
          <a:p>
            <a:pPr marL="0" indent="0">
              <a:buNone/>
            </a:pPr>
            <a:r>
              <a:rPr lang="en-US" sz="2400" i="1" u="sng" dirty="0"/>
              <a:t>CITE THE RESOURCES</a:t>
            </a:r>
          </a:p>
          <a:p>
            <a:pPr marL="0" indent="0">
              <a:buNone/>
            </a:pPr>
            <a:endParaRPr lang="en-US" sz="1400"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p:txBody>
      </p:sp>
      <p:pic>
        <p:nvPicPr>
          <p:cNvPr id="7" name="Picture 6">
            <a:extLst>
              <a:ext uri="{FF2B5EF4-FFF2-40B4-BE49-F238E27FC236}">
                <a16:creationId xmlns:a16="http://schemas.microsoft.com/office/drawing/2014/main" id="{06F590AE-D4FB-4EAD-9481-C0CA13492B67}"/>
              </a:ext>
            </a:extLst>
          </p:cNvPr>
          <p:cNvPicPr>
            <a:picLocks noChangeAspect="1"/>
          </p:cNvPicPr>
          <p:nvPr/>
        </p:nvPicPr>
        <p:blipFill>
          <a:blip r:embed="rId2"/>
          <a:stretch>
            <a:fillRect/>
          </a:stretch>
        </p:blipFill>
        <p:spPr>
          <a:xfrm>
            <a:off x="0" y="1959429"/>
            <a:ext cx="12192000" cy="4898572"/>
          </a:xfrm>
          <a:prstGeom prst="rect">
            <a:avLst/>
          </a:prstGeom>
        </p:spPr>
      </p:pic>
      <p:pic>
        <p:nvPicPr>
          <p:cNvPr id="8" name="Picture 7">
            <a:extLst>
              <a:ext uri="{FF2B5EF4-FFF2-40B4-BE49-F238E27FC236}">
                <a16:creationId xmlns:a16="http://schemas.microsoft.com/office/drawing/2014/main" id="{0385F6A0-E9F2-4568-B9E7-5266A055B00D}"/>
              </a:ext>
            </a:extLst>
          </p:cNvPr>
          <p:cNvPicPr>
            <a:picLocks noChangeAspect="1"/>
          </p:cNvPicPr>
          <p:nvPr/>
        </p:nvPicPr>
        <p:blipFill>
          <a:blip r:embed="rId3"/>
          <a:stretch>
            <a:fillRect/>
          </a:stretch>
        </p:blipFill>
        <p:spPr>
          <a:xfrm>
            <a:off x="4949324" y="1578003"/>
            <a:ext cx="7242676" cy="323116"/>
          </a:xfrm>
          <a:prstGeom prst="rect">
            <a:avLst/>
          </a:prstGeom>
        </p:spPr>
      </p:pic>
    </p:spTree>
    <p:extLst>
      <p:ext uri="{BB962C8B-B14F-4D97-AF65-F5344CB8AC3E}">
        <p14:creationId xmlns:p14="http://schemas.microsoft.com/office/powerpoint/2010/main" val="693684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sp>
        <p:nvSpPr>
          <p:cNvPr id="6" name="Content Placeholder 5">
            <a:extLst>
              <a:ext uri="{FF2B5EF4-FFF2-40B4-BE49-F238E27FC236}">
                <a16:creationId xmlns:a16="http://schemas.microsoft.com/office/drawing/2014/main" id="{753FB5B9-6D54-4B05-973F-9757DF85753A}"/>
              </a:ext>
            </a:extLst>
          </p:cNvPr>
          <p:cNvSpPr>
            <a:spLocks noGrp="1"/>
          </p:cNvSpPr>
          <p:nvPr>
            <p:ph idx="1"/>
          </p:nvPr>
        </p:nvSpPr>
        <p:spPr>
          <a:xfrm>
            <a:off x="0" y="1426256"/>
            <a:ext cx="2862943" cy="467631"/>
          </a:xfrm>
        </p:spPr>
        <p:txBody>
          <a:bodyPr>
            <a:normAutofit/>
          </a:bodyPr>
          <a:lstStyle/>
          <a:p>
            <a:pPr marL="0" indent="0">
              <a:buNone/>
            </a:pPr>
            <a:r>
              <a:rPr lang="en-US" sz="2400" i="1" u="sng" dirty="0"/>
              <a:t>CITE THE RESOURCES</a:t>
            </a:r>
          </a:p>
          <a:p>
            <a:pPr marL="0" indent="0">
              <a:buNone/>
            </a:pPr>
            <a:endParaRPr lang="en-US" sz="1400"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p:txBody>
      </p:sp>
      <p:pic>
        <p:nvPicPr>
          <p:cNvPr id="3" name="Picture 2">
            <a:extLst>
              <a:ext uri="{FF2B5EF4-FFF2-40B4-BE49-F238E27FC236}">
                <a16:creationId xmlns:a16="http://schemas.microsoft.com/office/drawing/2014/main" id="{F4F89175-1E4B-4D94-9F5E-6C696DAF0A67}"/>
              </a:ext>
            </a:extLst>
          </p:cNvPr>
          <p:cNvPicPr>
            <a:picLocks noChangeAspect="1"/>
          </p:cNvPicPr>
          <p:nvPr/>
        </p:nvPicPr>
        <p:blipFill>
          <a:blip r:embed="rId2"/>
          <a:stretch>
            <a:fillRect/>
          </a:stretch>
        </p:blipFill>
        <p:spPr>
          <a:xfrm>
            <a:off x="0" y="1756230"/>
            <a:ext cx="12192000" cy="5101770"/>
          </a:xfrm>
          <a:prstGeom prst="rect">
            <a:avLst/>
          </a:prstGeom>
        </p:spPr>
      </p:pic>
      <p:pic>
        <p:nvPicPr>
          <p:cNvPr id="4" name="Picture 3">
            <a:extLst>
              <a:ext uri="{FF2B5EF4-FFF2-40B4-BE49-F238E27FC236}">
                <a16:creationId xmlns:a16="http://schemas.microsoft.com/office/drawing/2014/main" id="{17993CD5-910F-445D-922D-15BA2C7ADAD8}"/>
              </a:ext>
            </a:extLst>
          </p:cNvPr>
          <p:cNvPicPr>
            <a:picLocks noChangeAspect="1"/>
          </p:cNvPicPr>
          <p:nvPr/>
        </p:nvPicPr>
        <p:blipFill>
          <a:blip r:embed="rId3"/>
          <a:stretch>
            <a:fillRect/>
          </a:stretch>
        </p:blipFill>
        <p:spPr>
          <a:xfrm>
            <a:off x="4738890" y="1412530"/>
            <a:ext cx="7242676" cy="323116"/>
          </a:xfrm>
          <a:prstGeom prst="rect">
            <a:avLst/>
          </a:prstGeom>
        </p:spPr>
      </p:pic>
    </p:spTree>
    <p:extLst>
      <p:ext uri="{BB962C8B-B14F-4D97-AF65-F5344CB8AC3E}">
        <p14:creationId xmlns:p14="http://schemas.microsoft.com/office/powerpoint/2010/main" val="3665663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714"/>
            <a:ext cx="10515600" cy="1168174"/>
          </a:xfrm>
        </p:spPr>
        <p:txBody>
          <a:bodyPr/>
          <a:lstStyle/>
          <a:p>
            <a:pPr algn="ctr"/>
            <a:r>
              <a:rPr lang="en-US" b="1" dirty="0"/>
              <a:t>Talking Points for the 2020 Legislative Session</a:t>
            </a:r>
          </a:p>
        </p:txBody>
      </p:sp>
      <p:sp>
        <p:nvSpPr>
          <p:cNvPr id="6" name="Content Placeholder 5">
            <a:extLst>
              <a:ext uri="{FF2B5EF4-FFF2-40B4-BE49-F238E27FC236}">
                <a16:creationId xmlns:a16="http://schemas.microsoft.com/office/drawing/2014/main" id="{753FB5B9-6D54-4B05-973F-9757DF85753A}"/>
              </a:ext>
            </a:extLst>
          </p:cNvPr>
          <p:cNvSpPr>
            <a:spLocks noGrp="1"/>
          </p:cNvSpPr>
          <p:nvPr>
            <p:ph idx="1"/>
          </p:nvPr>
        </p:nvSpPr>
        <p:spPr>
          <a:xfrm>
            <a:off x="112486" y="1518679"/>
            <a:ext cx="3022600" cy="474483"/>
          </a:xfrm>
        </p:spPr>
        <p:txBody>
          <a:bodyPr>
            <a:normAutofit/>
          </a:bodyPr>
          <a:lstStyle/>
          <a:p>
            <a:pPr marL="0" indent="0">
              <a:buNone/>
            </a:pPr>
            <a:r>
              <a:rPr lang="en-US" sz="2400" i="1" u="sng" dirty="0"/>
              <a:t>CITE THE RESOURCES</a:t>
            </a:r>
          </a:p>
          <a:p>
            <a:pPr marL="0" indent="0">
              <a:buNone/>
            </a:pPr>
            <a:endParaRPr lang="en-US" sz="1400"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a:p>
            <a:pPr marL="0" indent="0">
              <a:buNone/>
            </a:pPr>
            <a:endParaRPr lang="en-US" sz="1400" i="1" u="sng" dirty="0"/>
          </a:p>
        </p:txBody>
      </p:sp>
      <p:pic>
        <p:nvPicPr>
          <p:cNvPr id="4" name="Picture 3">
            <a:extLst>
              <a:ext uri="{FF2B5EF4-FFF2-40B4-BE49-F238E27FC236}">
                <a16:creationId xmlns:a16="http://schemas.microsoft.com/office/drawing/2014/main" id="{47DF5428-C546-4DE6-8246-DCE363F1BCB6}"/>
              </a:ext>
            </a:extLst>
          </p:cNvPr>
          <p:cNvPicPr>
            <a:picLocks noChangeAspect="1"/>
          </p:cNvPicPr>
          <p:nvPr/>
        </p:nvPicPr>
        <p:blipFill>
          <a:blip r:embed="rId2"/>
          <a:stretch>
            <a:fillRect/>
          </a:stretch>
        </p:blipFill>
        <p:spPr>
          <a:xfrm>
            <a:off x="-1" y="1901371"/>
            <a:ext cx="12192000" cy="2510541"/>
          </a:xfrm>
          <a:prstGeom prst="rect">
            <a:avLst/>
          </a:prstGeom>
        </p:spPr>
      </p:pic>
      <p:pic>
        <p:nvPicPr>
          <p:cNvPr id="5" name="Picture 4">
            <a:extLst>
              <a:ext uri="{FF2B5EF4-FFF2-40B4-BE49-F238E27FC236}">
                <a16:creationId xmlns:a16="http://schemas.microsoft.com/office/drawing/2014/main" id="{AC6C3902-4259-4D9E-8582-A41512EB6531}"/>
              </a:ext>
            </a:extLst>
          </p:cNvPr>
          <p:cNvPicPr>
            <a:picLocks noChangeAspect="1"/>
          </p:cNvPicPr>
          <p:nvPr/>
        </p:nvPicPr>
        <p:blipFill>
          <a:blip r:embed="rId3"/>
          <a:stretch>
            <a:fillRect/>
          </a:stretch>
        </p:blipFill>
        <p:spPr>
          <a:xfrm>
            <a:off x="-1" y="4411912"/>
            <a:ext cx="12192000" cy="847725"/>
          </a:xfrm>
          <a:prstGeom prst="rect">
            <a:avLst/>
          </a:prstGeom>
        </p:spPr>
      </p:pic>
      <p:pic>
        <p:nvPicPr>
          <p:cNvPr id="8" name="Picture 7">
            <a:extLst>
              <a:ext uri="{FF2B5EF4-FFF2-40B4-BE49-F238E27FC236}">
                <a16:creationId xmlns:a16="http://schemas.microsoft.com/office/drawing/2014/main" id="{B5B36935-FDE5-4FF1-8EEA-B8BD234DE71B}"/>
              </a:ext>
            </a:extLst>
          </p:cNvPr>
          <p:cNvPicPr>
            <a:picLocks noChangeAspect="1"/>
          </p:cNvPicPr>
          <p:nvPr/>
        </p:nvPicPr>
        <p:blipFill>
          <a:blip r:embed="rId4"/>
          <a:stretch>
            <a:fillRect/>
          </a:stretch>
        </p:blipFill>
        <p:spPr>
          <a:xfrm>
            <a:off x="227692" y="5259637"/>
            <a:ext cx="11964307" cy="1598363"/>
          </a:xfrm>
          <a:prstGeom prst="rect">
            <a:avLst/>
          </a:prstGeom>
        </p:spPr>
      </p:pic>
      <p:sp>
        <p:nvSpPr>
          <p:cNvPr id="9" name="Rectangle 8">
            <a:extLst>
              <a:ext uri="{FF2B5EF4-FFF2-40B4-BE49-F238E27FC236}">
                <a16:creationId xmlns:a16="http://schemas.microsoft.com/office/drawing/2014/main" id="{983B074C-B1FC-47BF-8053-31F7E6528B39}"/>
              </a:ext>
            </a:extLst>
          </p:cNvPr>
          <p:cNvSpPr/>
          <p:nvPr/>
        </p:nvSpPr>
        <p:spPr>
          <a:xfrm>
            <a:off x="4982028" y="1532751"/>
            <a:ext cx="7242629" cy="276999"/>
          </a:xfrm>
          <a:prstGeom prst="rect">
            <a:avLst/>
          </a:prstGeom>
        </p:spPr>
        <p:txBody>
          <a:bodyPr wrap="square">
            <a:spAutoFit/>
          </a:bodyPr>
          <a:lstStyle/>
          <a:p>
            <a:r>
              <a:rPr lang="en-US" sz="1200" dirty="0"/>
              <a:t>Retrieved on 7-25-19 from https://universitywriting911.com/uploads/2018Feb/1105/fullpracticeauthority.pdf</a:t>
            </a:r>
          </a:p>
        </p:txBody>
      </p:sp>
    </p:spTree>
    <p:extLst>
      <p:ext uri="{BB962C8B-B14F-4D97-AF65-F5344CB8AC3E}">
        <p14:creationId xmlns:p14="http://schemas.microsoft.com/office/powerpoint/2010/main" val="3051946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883" y="1799867"/>
            <a:ext cx="11056917" cy="3635017"/>
          </a:xfrm>
        </p:spPr>
        <p:txBody>
          <a:bodyPr>
            <a:normAutofit fontScale="92500"/>
          </a:bodyPr>
          <a:lstStyle/>
          <a:p>
            <a:r>
              <a:rPr lang="en-US" dirty="0"/>
              <a:t>1) Get engaged! Let us help you to find a way to meet with your local legislators.</a:t>
            </a:r>
          </a:p>
          <a:p>
            <a:r>
              <a:rPr lang="en-US" dirty="0"/>
              <a:t>2) Everything you need is on the </a:t>
            </a:r>
            <a:r>
              <a:rPr lang="en-US" dirty="0" err="1"/>
              <a:t>APRNadvocacy.com</a:t>
            </a:r>
            <a:r>
              <a:rPr lang="en-US" dirty="0"/>
              <a:t> website. Familiarize yourself with the tools there and let your legislators know about it as well.</a:t>
            </a:r>
          </a:p>
          <a:p>
            <a:r>
              <a:rPr lang="en-US" dirty="0"/>
              <a:t>3) Tell your friends, family, and colleagues about the website and about how they can help spread the word to local legislators (ex. sending letters with the template examples on the website or meeting with them in person). </a:t>
            </a:r>
          </a:p>
          <a:p>
            <a:r>
              <a:rPr lang="en-US" dirty="0"/>
              <a:t>4) Make history in 2020 with APRN Autonomous Practice legislation.</a:t>
            </a:r>
          </a:p>
        </p:txBody>
      </p:sp>
      <p:sp>
        <p:nvSpPr>
          <p:cNvPr id="6" name="Title 1">
            <a:extLst>
              <a:ext uri="{FF2B5EF4-FFF2-40B4-BE49-F238E27FC236}">
                <a16:creationId xmlns:a16="http://schemas.microsoft.com/office/drawing/2014/main" id="{0AA92F1F-EC58-43E0-AF54-30577B78868D}"/>
              </a:ext>
            </a:extLst>
          </p:cNvPr>
          <p:cNvSpPr>
            <a:spLocks noGrp="1"/>
          </p:cNvSpPr>
          <p:nvPr>
            <p:ph type="title"/>
          </p:nvPr>
        </p:nvSpPr>
        <p:spPr>
          <a:xfrm>
            <a:off x="838200" y="365125"/>
            <a:ext cx="10515600" cy="1325563"/>
          </a:xfrm>
        </p:spPr>
        <p:txBody>
          <a:bodyPr/>
          <a:lstStyle/>
          <a:p>
            <a:pPr algn="ctr"/>
            <a:r>
              <a:rPr lang="en-US" b="1" dirty="0"/>
              <a:t>What Does Success Look Like?</a:t>
            </a:r>
          </a:p>
        </p:txBody>
      </p:sp>
    </p:spTree>
    <p:extLst>
      <p:ext uri="{BB962C8B-B14F-4D97-AF65-F5344CB8AC3E}">
        <p14:creationId xmlns:p14="http://schemas.microsoft.com/office/powerpoint/2010/main" val="782892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817B0-97BE-4BA6-ADF8-7B8057CAB9DC}"/>
              </a:ext>
            </a:extLst>
          </p:cNvPr>
          <p:cNvSpPr>
            <a:spLocks noGrp="1"/>
          </p:cNvSpPr>
          <p:nvPr>
            <p:ph type="title"/>
          </p:nvPr>
        </p:nvSpPr>
        <p:spPr>
          <a:xfrm>
            <a:off x="838200" y="365125"/>
            <a:ext cx="10515600" cy="1325563"/>
          </a:xfrm>
        </p:spPr>
        <p:txBody>
          <a:bodyPr/>
          <a:lstStyle/>
          <a:p>
            <a:pPr algn="ctr"/>
            <a:r>
              <a:rPr lang="en-US" b="1" dirty="0"/>
              <a:t>APRN Advocacy Website</a:t>
            </a:r>
          </a:p>
        </p:txBody>
      </p:sp>
      <p:pic>
        <p:nvPicPr>
          <p:cNvPr id="9" name="Picture 8">
            <a:extLst>
              <a:ext uri="{FF2B5EF4-FFF2-40B4-BE49-F238E27FC236}">
                <a16:creationId xmlns:a16="http://schemas.microsoft.com/office/drawing/2014/main" id="{3BD732B8-1CEE-4F5E-B292-029A18A9EF27}"/>
              </a:ext>
            </a:extLst>
          </p:cNvPr>
          <p:cNvPicPr>
            <a:picLocks noChangeAspect="1"/>
          </p:cNvPicPr>
          <p:nvPr/>
        </p:nvPicPr>
        <p:blipFill>
          <a:blip r:embed="rId2"/>
          <a:stretch>
            <a:fillRect/>
          </a:stretch>
        </p:blipFill>
        <p:spPr>
          <a:xfrm>
            <a:off x="0" y="1553029"/>
            <a:ext cx="12192000" cy="5304971"/>
          </a:xfrm>
          <a:prstGeom prst="rect">
            <a:avLst/>
          </a:prstGeom>
        </p:spPr>
      </p:pic>
      <p:sp>
        <p:nvSpPr>
          <p:cNvPr id="10" name="TextBox 9">
            <a:extLst>
              <a:ext uri="{FF2B5EF4-FFF2-40B4-BE49-F238E27FC236}">
                <a16:creationId xmlns:a16="http://schemas.microsoft.com/office/drawing/2014/main" id="{BF41E540-5302-42AD-9027-2D92A42AC5F1}"/>
              </a:ext>
            </a:extLst>
          </p:cNvPr>
          <p:cNvSpPr txBox="1"/>
          <p:nvPr/>
        </p:nvSpPr>
        <p:spPr>
          <a:xfrm>
            <a:off x="8001000" y="2878592"/>
            <a:ext cx="4717143" cy="461665"/>
          </a:xfrm>
          <a:prstGeom prst="rect">
            <a:avLst/>
          </a:prstGeom>
          <a:noFill/>
        </p:spPr>
        <p:txBody>
          <a:bodyPr wrap="square" rtlCol="0">
            <a:spAutoFit/>
          </a:bodyPr>
          <a:lstStyle/>
          <a:p>
            <a:r>
              <a:rPr lang="en-US" sz="2400" b="1" u="sng" dirty="0">
                <a:solidFill>
                  <a:schemeClr val="bg1"/>
                </a:solidFill>
                <a:hlinkClick r:id="rId3">
                  <a:extLst>
                    <a:ext uri="{A12FA001-AC4F-418D-AE19-62706E023703}">
                      <ahyp:hlinkClr xmlns:ahyp="http://schemas.microsoft.com/office/drawing/2018/hyperlinkcolor" val="tx"/>
                    </a:ext>
                  </a:extLst>
                </a:hlinkClick>
              </a:rPr>
              <a:t>www.APRNAdvocacy.com</a:t>
            </a:r>
            <a:endParaRPr lang="en-US" sz="2400" b="1" u="sng" dirty="0">
              <a:solidFill>
                <a:schemeClr val="bg1"/>
              </a:solidFill>
            </a:endParaRPr>
          </a:p>
        </p:txBody>
      </p:sp>
    </p:spTree>
    <p:extLst>
      <p:ext uri="{BB962C8B-B14F-4D97-AF65-F5344CB8AC3E}">
        <p14:creationId xmlns:p14="http://schemas.microsoft.com/office/powerpoint/2010/main" val="319425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2020 Legislative Schedule</a:t>
            </a:r>
          </a:p>
        </p:txBody>
      </p:sp>
      <p:sp>
        <p:nvSpPr>
          <p:cNvPr id="3" name="Content Placeholder 2"/>
          <p:cNvSpPr>
            <a:spLocks noGrp="1"/>
          </p:cNvSpPr>
          <p:nvPr>
            <p:ph idx="1"/>
          </p:nvPr>
        </p:nvSpPr>
        <p:spPr>
          <a:xfrm>
            <a:off x="522514" y="1825625"/>
            <a:ext cx="11127180" cy="3635017"/>
          </a:xfrm>
        </p:spPr>
        <p:txBody>
          <a:bodyPr>
            <a:normAutofit fontScale="85000" lnSpcReduction="20000"/>
          </a:bodyPr>
          <a:lstStyle/>
          <a:p>
            <a:pPr marL="744538" indent="0" algn="ctr">
              <a:buNone/>
            </a:pPr>
            <a:r>
              <a:rPr lang="en-US" b="1" dirty="0"/>
              <a:t>Interim Committee Meeting Schedule for 2020 Legislative Session</a:t>
            </a:r>
          </a:p>
          <a:p>
            <a:pPr marL="2293938"/>
            <a:r>
              <a:rPr lang="en-US" dirty="0"/>
              <a:t>Monday, September 16 – Friday, September 20, 2019</a:t>
            </a:r>
          </a:p>
          <a:p>
            <a:pPr marL="2293938"/>
            <a:r>
              <a:rPr lang="en-US" dirty="0"/>
              <a:t>Monday, October 14 – Friday, October 18, 2019</a:t>
            </a:r>
          </a:p>
          <a:p>
            <a:pPr marL="2293938"/>
            <a:r>
              <a:rPr lang="en-US" dirty="0"/>
              <a:t>Monday, October 21 – Friday, October 25, 2019</a:t>
            </a:r>
          </a:p>
          <a:p>
            <a:pPr marL="2293938"/>
            <a:r>
              <a:rPr lang="en-US" dirty="0"/>
              <a:t>Monday, November 4 – Friday, November 8, 2019</a:t>
            </a:r>
          </a:p>
          <a:p>
            <a:pPr marL="2293938"/>
            <a:r>
              <a:rPr lang="en-US" dirty="0"/>
              <a:t>Tuesday, November 12 – Friday, November 15, 2019</a:t>
            </a:r>
          </a:p>
          <a:p>
            <a:pPr marL="2293938"/>
            <a:r>
              <a:rPr lang="en-US" dirty="0"/>
              <a:t>Monday, December 9 – Friday, December 13, 2019</a:t>
            </a:r>
          </a:p>
          <a:p>
            <a:pPr marL="744538" indent="0">
              <a:buNone/>
            </a:pPr>
            <a:endParaRPr lang="en-US" dirty="0"/>
          </a:p>
          <a:p>
            <a:pPr marL="744538" indent="0">
              <a:buNone/>
            </a:pPr>
            <a:r>
              <a:rPr lang="en-US" b="1" dirty="0"/>
              <a:t>The 2020 Legislative Session will convene on Tuesday, January 14, 2020.</a:t>
            </a:r>
            <a:endParaRPr lang="en-US" dirty="0"/>
          </a:p>
        </p:txBody>
      </p:sp>
    </p:spTree>
    <p:extLst>
      <p:ext uri="{BB962C8B-B14F-4D97-AF65-F5344CB8AC3E}">
        <p14:creationId xmlns:p14="http://schemas.microsoft.com/office/powerpoint/2010/main" val="369676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r>
              <a:rPr lang="mr-IN" dirty="0"/>
              <a:t>…</a:t>
            </a:r>
            <a:endParaRPr lang="en-US" dirty="0"/>
          </a:p>
        </p:txBody>
      </p:sp>
      <p:pic>
        <p:nvPicPr>
          <p:cNvPr id="5" name="Content Placeholder 4" descr="A close up of text on a white background&#10;&#10;Description automatically generated">
            <a:extLst>
              <a:ext uri="{FF2B5EF4-FFF2-40B4-BE49-F238E27FC236}">
                <a16:creationId xmlns:a16="http://schemas.microsoft.com/office/drawing/2014/main" id="{6F62D34E-81FF-41C2-9368-95624E030F0E}"/>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943367" y="1690688"/>
            <a:ext cx="6472481" cy="3635375"/>
          </a:xfrm>
        </p:spPr>
      </p:pic>
      <p:sp>
        <p:nvSpPr>
          <p:cNvPr id="6" name="TextBox 5">
            <a:extLst>
              <a:ext uri="{FF2B5EF4-FFF2-40B4-BE49-F238E27FC236}">
                <a16:creationId xmlns:a16="http://schemas.microsoft.com/office/drawing/2014/main" id="{FEB03B32-615B-4EAF-8770-9A92D8D4230C}"/>
              </a:ext>
            </a:extLst>
          </p:cNvPr>
          <p:cNvSpPr txBox="1"/>
          <p:nvPr/>
        </p:nvSpPr>
        <p:spPr>
          <a:xfrm>
            <a:off x="2943367" y="5326063"/>
            <a:ext cx="6472481" cy="230832"/>
          </a:xfrm>
          <a:prstGeom prst="rect">
            <a:avLst/>
          </a:prstGeom>
          <a:noFill/>
        </p:spPr>
        <p:txBody>
          <a:bodyPr wrap="square" rtlCol="0">
            <a:spAutoFit/>
          </a:bodyPr>
          <a:lstStyle/>
          <a:p>
            <a:r>
              <a:rPr lang="en-US" sz="900">
                <a:hlinkClick r:id="rId3" tooltip="http://chenbangjui.blogspot.com/2013/08/26googleq.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03623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733"/>
            <a:ext cx="10515600" cy="1032320"/>
          </a:xfrm>
        </p:spPr>
        <p:txBody>
          <a:bodyPr/>
          <a:lstStyle/>
          <a:p>
            <a:pPr algn="ctr"/>
            <a:r>
              <a:rPr lang="en-US" b="1" dirty="0"/>
              <a:t>August APRN Advocacy Month </a:t>
            </a:r>
          </a:p>
        </p:txBody>
      </p:sp>
      <p:sp>
        <p:nvSpPr>
          <p:cNvPr id="3" name="Content Placeholder 2"/>
          <p:cNvSpPr>
            <a:spLocks noGrp="1"/>
          </p:cNvSpPr>
          <p:nvPr>
            <p:ph idx="1"/>
          </p:nvPr>
        </p:nvSpPr>
        <p:spPr>
          <a:xfrm>
            <a:off x="411044" y="1543868"/>
            <a:ext cx="11618976" cy="3990783"/>
          </a:xfrm>
        </p:spPr>
        <p:txBody>
          <a:bodyPr>
            <a:normAutofit fontScale="85000" lnSpcReduction="10000"/>
          </a:bodyPr>
          <a:lstStyle/>
          <a:p>
            <a:pPr marL="0" indent="0">
              <a:buNone/>
            </a:pPr>
            <a:r>
              <a:rPr lang="en-US" sz="3300" u="sng" dirty="0"/>
              <a:t>WHAT DO WE DO NEXT?</a:t>
            </a:r>
          </a:p>
          <a:p>
            <a:pPr marL="0" indent="0">
              <a:buNone/>
            </a:pPr>
            <a:endParaRPr lang="en-US" sz="1100" u="sng" dirty="0"/>
          </a:p>
          <a:p>
            <a:pPr marL="742950" indent="-279400"/>
            <a:r>
              <a:rPr lang="en-US" dirty="0"/>
              <a:t>Contact your local House and Senate representatives to set up appointments any time during the month of August. You can also contact your State Association to let them know that you’d like to attend an appointment and they will be happy to help you with that.</a:t>
            </a:r>
          </a:p>
          <a:p>
            <a:pPr marL="742950" indent="-279400"/>
            <a:r>
              <a:rPr lang="en-US" dirty="0"/>
              <a:t>It’s optimal to have more than one APRN at an appointment so after you’ve made your appointment please let your State Association know so we can track and share that appointment with other APRNs who might be interested in attending.</a:t>
            </a:r>
          </a:p>
          <a:p>
            <a:pPr marL="742950" indent="-279400"/>
            <a:r>
              <a:rPr lang="en-US" dirty="0"/>
              <a:t>Make sure to take photos that we can share/highlight on social media and other communication forums to let others know about August APRN Advocacy Month and Autonomous APRN Practice legislation that’s on the horizon.</a:t>
            </a:r>
          </a:p>
        </p:txBody>
      </p:sp>
    </p:spTree>
    <p:extLst>
      <p:ext uri="{BB962C8B-B14F-4D97-AF65-F5344CB8AC3E}">
        <p14:creationId xmlns:p14="http://schemas.microsoft.com/office/powerpoint/2010/main" val="272432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Themes of August APRN Advocacy Month</a:t>
            </a:r>
          </a:p>
        </p:txBody>
      </p:sp>
      <p:sp>
        <p:nvSpPr>
          <p:cNvPr id="3" name="Content Placeholder 2"/>
          <p:cNvSpPr>
            <a:spLocks noGrp="1"/>
          </p:cNvSpPr>
          <p:nvPr>
            <p:ph idx="1"/>
          </p:nvPr>
        </p:nvSpPr>
        <p:spPr/>
        <p:txBody>
          <a:bodyPr>
            <a:normAutofit lnSpcReduction="10000"/>
          </a:bodyPr>
          <a:lstStyle/>
          <a:p>
            <a:r>
              <a:rPr lang="en-US" dirty="0"/>
              <a:t>Week of 8/5 </a:t>
            </a:r>
            <a:r>
              <a:rPr lang="mr-IN" dirty="0"/>
              <a:t>–</a:t>
            </a:r>
            <a:r>
              <a:rPr lang="en-US" dirty="0"/>
              <a:t> APRN Roles</a:t>
            </a:r>
          </a:p>
          <a:p>
            <a:r>
              <a:rPr lang="en-US" dirty="0"/>
              <a:t>Week of 8/12 </a:t>
            </a:r>
            <a:r>
              <a:rPr lang="mr-IN" dirty="0"/>
              <a:t>–</a:t>
            </a:r>
            <a:r>
              <a:rPr lang="en-US" dirty="0"/>
              <a:t> APRN Safety</a:t>
            </a:r>
          </a:p>
          <a:p>
            <a:r>
              <a:rPr lang="en-US" dirty="0"/>
              <a:t>Week of 8/19 </a:t>
            </a:r>
            <a:r>
              <a:rPr lang="mr-IN" dirty="0"/>
              <a:t>–</a:t>
            </a:r>
            <a:r>
              <a:rPr lang="en-US" dirty="0"/>
              <a:t> APRN Outcomes</a:t>
            </a:r>
          </a:p>
          <a:p>
            <a:r>
              <a:rPr lang="en-US" dirty="0"/>
              <a:t>Week of 8/26 </a:t>
            </a:r>
            <a:r>
              <a:rPr lang="mr-IN" dirty="0"/>
              <a:t>–</a:t>
            </a:r>
            <a:r>
              <a:rPr lang="en-US" dirty="0"/>
              <a:t> APRN Autonomous Practice/Economics</a:t>
            </a:r>
          </a:p>
          <a:p>
            <a:endParaRPr lang="en-US" dirty="0"/>
          </a:p>
          <a:p>
            <a:pPr marL="0" indent="0" algn="ctr">
              <a:buNone/>
            </a:pPr>
            <a:r>
              <a:rPr lang="en-US" dirty="0"/>
              <a:t>Let’s make sure we spread the word about APRNs to as many legislators as possible and help encourage legislation that would assist giving Floridians greater access to high quality, affordable care.</a:t>
            </a:r>
          </a:p>
        </p:txBody>
      </p:sp>
    </p:spTree>
    <p:extLst>
      <p:ext uri="{BB962C8B-B14F-4D97-AF65-F5344CB8AC3E}">
        <p14:creationId xmlns:p14="http://schemas.microsoft.com/office/powerpoint/2010/main" val="245975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9408-DD02-4587-AF37-418FAAA44648}"/>
              </a:ext>
            </a:extLst>
          </p:cNvPr>
          <p:cNvSpPr>
            <a:spLocks noGrp="1"/>
          </p:cNvSpPr>
          <p:nvPr>
            <p:ph type="title"/>
          </p:nvPr>
        </p:nvSpPr>
        <p:spPr>
          <a:xfrm>
            <a:off x="428263" y="365126"/>
            <a:ext cx="11377913" cy="1174308"/>
          </a:xfrm>
        </p:spPr>
        <p:txBody>
          <a:bodyPr>
            <a:noAutofit/>
          </a:bodyPr>
          <a:lstStyle/>
          <a:p>
            <a:pPr algn="ctr"/>
            <a:br>
              <a:rPr lang="en-US" b="1" dirty="0"/>
            </a:br>
            <a:r>
              <a:rPr lang="en-US" b="1" dirty="0"/>
              <a:t>A Stepwise Procedure to Influencing Policy</a:t>
            </a:r>
            <a:br>
              <a:rPr lang="en-US" b="1" dirty="0"/>
            </a:br>
            <a:endParaRPr lang="en-US" b="1" dirty="0"/>
          </a:p>
        </p:txBody>
      </p:sp>
      <p:pic>
        <p:nvPicPr>
          <p:cNvPr id="4" name="Picture 3">
            <a:extLst>
              <a:ext uri="{FF2B5EF4-FFF2-40B4-BE49-F238E27FC236}">
                <a16:creationId xmlns:a16="http://schemas.microsoft.com/office/drawing/2014/main" id="{87E7453B-97AD-4795-8AE7-B995B512A4E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676893" y="1800691"/>
            <a:ext cx="10462162" cy="3522000"/>
          </a:xfrm>
          <a:prstGeom prst="rect">
            <a:avLst/>
          </a:prstGeom>
        </p:spPr>
      </p:pic>
      <p:pic>
        <p:nvPicPr>
          <p:cNvPr id="5" name="Picture 4">
            <a:extLst>
              <a:ext uri="{FF2B5EF4-FFF2-40B4-BE49-F238E27FC236}">
                <a16:creationId xmlns:a16="http://schemas.microsoft.com/office/drawing/2014/main" id="{3F128392-47E7-4E30-B121-9C1009342C30}"/>
              </a:ext>
            </a:extLst>
          </p:cNvPr>
          <p:cNvPicPr>
            <a:picLocks noChangeAspect="1"/>
          </p:cNvPicPr>
          <p:nvPr/>
        </p:nvPicPr>
        <p:blipFill>
          <a:blip r:embed="rId4"/>
          <a:stretch>
            <a:fillRect/>
          </a:stretch>
        </p:blipFill>
        <p:spPr>
          <a:xfrm>
            <a:off x="5023261" y="5583948"/>
            <a:ext cx="5094515" cy="384048"/>
          </a:xfrm>
          <a:prstGeom prst="rect">
            <a:avLst/>
          </a:prstGeom>
        </p:spPr>
      </p:pic>
    </p:spTree>
    <p:extLst>
      <p:ext uri="{BB962C8B-B14F-4D97-AF65-F5344CB8AC3E}">
        <p14:creationId xmlns:p14="http://schemas.microsoft.com/office/powerpoint/2010/main" val="164843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9408-DD02-4587-AF37-418FAAA44648}"/>
              </a:ext>
            </a:extLst>
          </p:cNvPr>
          <p:cNvSpPr>
            <a:spLocks noGrp="1"/>
          </p:cNvSpPr>
          <p:nvPr>
            <p:ph type="title"/>
          </p:nvPr>
        </p:nvSpPr>
        <p:spPr>
          <a:xfrm>
            <a:off x="428263" y="365126"/>
            <a:ext cx="11377913" cy="1174308"/>
          </a:xfrm>
        </p:spPr>
        <p:txBody>
          <a:bodyPr>
            <a:normAutofit/>
          </a:bodyPr>
          <a:lstStyle/>
          <a:p>
            <a:pPr algn="ctr"/>
            <a:r>
              <a:rPr lang="en-US" b="1" dirty="0"/>
              <a:t>Getting Involved</a:t>
            </a:r>
          </a:p>
        </p:txBody>
      </p:sp>
      <p:pic>
        <p:nvPicPr>
          <p:cNvPr id="64" name="Content Placeholder 63">
            <a:extLst>
              <a:ext uri="{FF2B5EF4-FFF2-40B4-BE49-F238E27FC236}">
                <a16:creationId xmlns:a16="http://schemas.microsoft.com/office/drawing/2014/main" id="{0AFE5EC1-64C3-4BCF-8B49-DDFF1A37EFB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1305541" y="1505189"/>
            <a:ext cx="4095917" cy="4183290"/>
          </a:xfrm>
          <a:prstGeom prst="rect">
            <a:avLst/>
          </a:prstGeom>
        </p:spPr>
      </p:pic>
      <p:sp>
        <p:nvSpPr>
          <p:cNvPr id="65" name="Rectangle 64">
            <a:extLst>
              <a:ext uri="{FF2B5EF4-FFF2-40B4-BE49-F238E27FC236}">
                <a16:creationId xmlns:a16="http://schemas.microsoft.com/office/drawing/2014/main" id="{3D95A26A-54E8-4439-965F-B6916C753D36}"/>
              </a:ext>
            </a:extLst>
          </p:cNvPr>
          <p:cNvSpPr/>
          <p:nvPr/>
        </p:nvSpPr>
        <p:spPr>
          <a:xfrm>
            <a:off x="5185558" y="1334676"/>
            <a:ext cx="6777842" cy="4524315"/>
          </a:xfrm>
          <a:prstGeom prst="rect">
            <a:avLst/>
          </a:prstGeom>
        </p:spPr>
        <p:txBody>
          <a:bodyPr wrap="square">
            <a:spAutoFit/>
          </a:bodyPr>
          <a:lstStyle/>
          <a:p>
            <a:endParaRPr lang="en-US" dirty="0"/>
          </a:p>
          <a:p>
            <a:pPr algn="ctr"/>
            <a:r>
              <a:rPr lang="en-US" u="sng" dirty="0"/>
              <a:t>Florida Coalition of Advanced Practice Nurses</a:t>
            </a:r>
          </a:p>
          <a:p>
            <a:pPr algn="ctr"/>
            <a:endParaRPr lang="en-US" u="sng" dirty="0"/>
          </a:p>
          <a:p>
            <a:pPr marL="635000" indent="-114300">
              <a:buFont typeface="Arial" panose="020B0604020202020204" pitchFamily="34" charset="0"/>
              <a:buChar char="•"/>
            </a:pPr>
            <a:r>
              <a:rPr lang="en-US" dirty="0"/>
              <a:t> Association of Nurse Practitioners in Business - ANPB</a:t>
            </a:r>
          </a:p>
          <a:p>
            <a:pPr marL="635000" indent="-114300">
              <a:buFont typeface="Arial" panose="020B0604020202020204" pitchFamily="34" charset="0"/>
              <a:buChar char="•"/>
            </a:pPr>
            <a:r>
              <a:rPr lang="en-US" dirty="0"/>
              <a:t> Florida Association of Neonatal Nurse Practitioners - FANNP</a:t>
            </a:r>
          </a:p>
          <a:p>
            <a:pPr marL="635000" indent="-114300">
              <a:buFont typeface="Arial" panose="020B0604020202020204" pitchFamily="34" charset="0"/>
              <a:buChar char="•"/>
            </a:pPr>
            <a:r>
              <a:rPr lang="en-US" dirty="0"/>
              <a:t> Florida Nurse Practitioner Network - FNPN</a:t>
            </a:r>
          </a:p>
          <a:p>
            <a:pPr marL="635000" indent="-114300">
              <a:buFont typeface="Arial" panose="020B0604020202020204" pitchFamily="34" charset="0"/>
              <a:buChar char="•"/>
            </a:pPr>
            <a:r>
              <a:rPr lang="en-US" dirty="0"/>
              <a:t> Florida Nurses Association - FNA</a:t>
            </a:r>
          </a:p>
          <a:p>
            <a:pPr marL="635000" indent="-114300">
              <a:buFont typeface="Arial" panose="020B0604020202020204" pitchFamily="34" charset="0"/>
              <a:buChar char="•"/>
            </a:pPr>
            <a:r>
              <a:rPr lang="en-US" dirty="0"/>
              <a:t> Florida Council of Nurse Midwives (Affiliate of ACNM)</a:t>
            </a:r>
          </a:p>
          <a:p>
            <a:pPr marL="635000" indent="-114300">
              <a:buFont typeface="Arial" panose="020B0604020202020204" pitchFamily="34" charset="0"/>
              <a:buChar char="•"/>
            </a:pPr>
            <a:r>
              <a:rPr lang="en-US" dirty="0"/>
              <a:t> Florida Association of Nurse Anesthetists -FANA</a:t>
            </a:r>
          </a:p>
          <a:p>
            <a:pPr marL="635000" indent="-114300">
              <a:buFont typeface="Arial" panose="020B0604020202020204" pitchFamily="34" charset="0"/>
              <a:buChar char="•"/>
            </a:pPr>
            <a:r>
              <a:rPr lang="en-US" dirty="0"/>
              <a:t> Florida Association of Nurse Practitioners  - FLANP</a:t>
            </a:r>
          </a:p>
          <a:p>
            <a:pPr marL="635000" indent="-114300">
              <a:buFont typeface="Arial" panose="020B0604020202020204" pitchFamily="34" charset="0"/>
              <a:buChar char="•"/>
            </a:pPr>
            <a:r>
              <a:rPr lang="en-US" dirty="0"/>
              <a:t> Tampa Bay Advanced Practice Nursing Council - TBAPNC</a:t>
            </a:r>
          </a:p>
          <a:p>
            <a:pPr marL="635000" indent="-114300">
              <a:buFont typeface="Arial" panose="020B0604020202020204" pitchFamily="34" charset="0"/>
              <a:buChar char="•"/>
            </a:pPr>
            <a:r>
              <a:rPr lang="en-US" dirty="0"/>
              <a:t> South Florida Council of Advanced Practice Nurses - SFCAPN</a:t>
            </a:r>
          </a:p>
          <a:p>
            <a:pPr marL="635000" indent="-114300">
              <a:buFont typeface="Arial" panose="020B0604020202020204" pitchFamily="34" charset="0"/>
              <a:buChar char="•"/>
            </a:pPr>
            <a:r>
              <a:rPr lang="en-US" dirty="0"/>
              <a:t> Central Florida Advanced Nursing Practice Council - CFANPC</a:t>
            </a:r>
          </a:p>
          <a:p>
            <a:pPr marL="635000" indent="-114300">
              <a:buFont typeface="Arial" panose="020B0604020202020204" pitchFamily="34" charset="0"/>
              <a:buChar char="•"/>
            </a:pPr>
            <a:r>
              <a:rPr lang="en-US" dirty="0"/>
              <a:t> Florida Association of Clinical Nurse Specialists - FACNS</a:t>
            </a:r>
          </a:p>
          <a:p>
            <a:pPr marL="635000" indent="-114300">
              <a:buFont typeface="Arial" panose="020B0604020202020204" pitchFamily="34" charset="0"/>
              <a:buChar char="•"/>
            </a:pPr>
            <a:r>
              <a:rPr lang="en-US" dirty="0"/>
              <a:t> Gerontological Advanced Practice Nurses Association – GAPNA</a:t>
            </a:r>
          </a:p>
          <a:p>
            <a:pPr marL="635000" indent="-114300">
              <a:buFont typeface="Arial" panose="020B0604020202020204" pitchFamily="34" charset="0"/>
              <a:buChar char="•"/>
            </a:pPr>
            <a:r>
              <a:rPr lang="en-US" dirty="0"/>
              <a:t> American Psychiatric Nurses Association Florida Chapter</a:t>
            </a:r>
          </a:p>
        </p:txBody>
      </p:sp>
    </p:spTree>
    <p:extLst>
      <p:ext uri="{BB962C8B-B14F-4D97-AF65-F5344CB8AC3E}">
        <p14:creationId xmlns:p14="http://schemas.microsoft.com/office/powerpoint/2010/main" val="221892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Lobbying 101 – Speaking with your Legislators</a:t>
            </a:r>
          </a:p>
        </p:txBody>
      </p:sp>
      <p:sp>
        <p:nvSpPr>
          <p:cNvPr id="3" name="Content Placeholder 2"/>
          <p:cNvSpPr>
            <a:spLocks noGrp="1"/>
          </p:cNvSpPr>
          <p:nvPr>
            <p:ph idx="1"/>
          </p:nvPr>
        </p:nvSpPr>
        <p:spPr>
          <a:xfrm>
            <a:off x="296883" y="1825625"/>
            <a:ext cx="11709070" cy="3635017"/>
          </a:xfrm>
        </p:spPr>
        <p:txBody>
          <a:bodyPr>
            <a:normAutofit/>
          </a:bodyPr>
          <a:lstStyle/>
          <a:p>
            <a:pPr marL="0" indent="0" algn="ctr">
              <a:buNone/>
            </a:pPr>
            <a:endParaRPr lang="en-US" dirty="0"/>
          </a:p>
          <a:p>
            <a:pPr marL="0" indent="0" algn="ctr">
              <a:buNone/>
            </a:pPr>
            <a:r>
              <a:rPr lang="en-US" dirty="0"/>
              <a:t>Lobbying to convince any individual of the merits of your position requires an understanding of the rationale that supports that belief. Your goal is not to threaten or antagonize, but to influence.  When we lobby our legislators, we respectfully share information with them in the hopes to influence their opinion on the issue we are lobbying for.</a:t>
            </a:r>
          </a:p>
        </p:txBody>
      </p:sp>
      <p:pic>
        <p:nvPicPr>
          <p:cNvPr id="5" name="Picture 4">
            <a:extLst>
              <a:ext uri="{FF2B5EF4-FFF2-40B4-BE49-F238E27FC236}">
                <a16:creationId xmlns:a16="http://schemas.microsoft.com/office/drawing/2014/main" id="{93ABB7F1-04F1-4E52-B63D-E6A61F6BA63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91517" y="4394200"/>
            <a:ext cx="3403600" cy="1701800"/>
          </a:xfrm>
          <a:prstGeom prst="rect">
            <a:avLst/>
          </a:prstGeom>
        </p:spPr>
      </p:pic>
      <p:sp>
        <p:nvSpPr>
          <p:cNvPr id="6" name="TextBox 5">
            <a:extLst>
              <a:ext uri="{FF2B5EF4-FFF2-40B4-BE49-F238E27FC236}">
                <a16:creationId xmlns:a16="http://schemas.microsoft.com/office/drawing/2014/main" id="{73CC7032-B23D-4234-8601-58215575A362}"/>
              </a:ext>
            </a:extLst>
          </p:cNvPr>
          <p:cNvSpPr txBox="1"/>
          <p:nvPr/>
        </p:nvSpPr>
        <p:spPr>
          <a:xfrm>
            <a:off x="8394700" y="6096000"/>
            <a:ext cx="3403600" cy="230832"/>
          </a:xfrm>
          <a:prstGeom prst="rect">
            <a:avLst/>
          </a:prstGeom>
          <a:noFill/>
        </p:spPr>
        <p:txBody>
          <a:bodyPr wrap="square" rtlCol="0">
            <a:spAutoFit/>
          </a:bodyPr>
          <a:lstStyle/>
          <a:p>
            <a:r>
              <a:rPr lang="en-US" sz="900">
                <a:hlinkClick r:id="rId3" tooltip="http://blogs.lse.ac.uk/lsereviewofbooks/2017/05/30/lobbying-for-change-as-a-new-theory-and-practice-of-active-citizenship-author-interview-with-alberto-alemanno/"/>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49601103"/>
      </p:ext>
    </p:extLst>
  </p:cSld>
  <p:clrMapOvr>
    <a:masterClrMapping/>
  </p:clrMapOvr>
</p:sld>
</file>

<file path=ppt/theme/theme1.xml><?xml version="1.0" encoding="utf-8"?>
<a:theme xmlns:a="http://schemas.openxmlformats.org/drawingml/2006/main" name="COALI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ITION" id="{31A3D501-A5D6-E546-8751-ACE0DA8C44AE}" vid="{A4AC2D87-C611-CF40-B187-DB5BCF0743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COALITION.potx</Template>
  <TotalTime>2248</TotalTime>
  <Words>3298</Words>
  <Application>Microsoft Office PowerPoint</Application>
  <PresentationFormat>Widescreen</PresentationFormat>
  <Paragraphs>262</Paragraphs>
  <Slides>40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COALITION</vt:lpstr>
      <vt:lpstr>August Advocacy Month  Preparation Webinar Part II</vt:lpstr>
      <vt:lpstr>Legislative Forecast</vt:lpstr>
      <vt:lpstr>August APRN Advocacy Month </vt:lpstr>
      <vt:lpstr>2020 Legislative Schedule</vt:lpstr>
      <vt:lpstr>August APRN Advocacy Month </vt:lpstr>
      <vt:lpstr>Themes of August APRN Advocacy Month</vt:lpstr>
      <vt:lpstr> A Stepwise Procedure to Influencing Policy </vt:lpstr>
      <vt:lpstr>Getting Involved</vt:lpstr>
      <vt:lpstr>Lobbying 101 – Speaking with your Legislators</vt:lpstr>
      <vt:lpstr>Lobbying 101 – Reaching your Legislators</vt:lpstr>
      <vt:lpstr>Lobbying 101 – Reaching your Legislators</vt:lpstr>
      <vt:lpstr>Lobbying 101 – Reaching your Legislators</vt:lpstr>
      <vt:lpstr>Lobbying 101 – How to Lobby</vt:lpstr>
      <vt:lpstr>Lobbying 101 – How to Lobby</vt:lpstr>
      <vt:lpstr>Lobbying 101 – How to Lobby</vt:lpstr>
      <vt:lpstr>Lobbying 101 – How to Lobby</vt:lpstr>
      <vt:lpstr>Lobbying 101 – How to Lobby</vt:lpstr>
      <vt:lpstr>The DO’s of Lobbying</vt:lpstr>
      <vt:lpstr>The DO’s of Lobbying (Continued)</vt:lpstr>
      <vt:lpstr>The DON’Ts of Lobbying</vt:lpstr>
      <vt:lpstr>APRN Autonomous Practice</vt:lpstr>
      <vt:lpstr>Talking Points for the 2020 Legislative Session</vt:lpstr>
      <vt:lpstr>Talking Points for the 2020 Legislative Session</vt:lpstr>
      <vt:lpstr>Talking Points for the 2020 Legislative Session</vt:lpstr>
      <vt:lpstr>Talking Points for the 2020 Legislative Session</vt:lpstr>
      <vt:lpstr>Talking Points for the 2020 Legislative Session</vt:lpstr>
      <vt:lpstr>Talking Points for the 2020 Legislative Session</vt:lpstr>
      <vt:lpstr>Talking Points for the 2020 Legislative Session</vt:lpstr>
      <vt:lpstr>Talking Points for the 2020 Legislative Session</vt:lpstr>
      <vt:lpstr>Talking Points for the 2020 Legislative Session</vt:lpstr>
      <vt:lpstr>Preparation for Inevitable Pushback : SAFETY</vt:lpstr>
      <vt:lpstr>Preparation for Inevitable Pushback : EDUCATION</vt:lpstr>
      <vt:lpstr>Preparation for Inevitable Pushback : RURAL ACCESS</vt:lpstr>
      <vt:lpstr>Preparation for Inevitable Pushback : RURAL ACCESS</vt:lpstr>
      <vt:lpstr>Talking Points for the 2020 Legislative Session</vt:lpstr>
      <vt:lpstr>Talking Points for the 2020 Legislative Session</vt:lpstr>
      <vt:lpstr>Talking Points for the 2020 Legislative Session</vt:lpstr>
      <vt:lpstr>What Does Success Look Like?</vt:lpstr>
      <vt:lpstr>APRN Advocacy Website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Briggs</dc:creator>
  <cp:lastModifiedBy>Vernon Langford</cp:lastModifiedBy>
  <cp:revision>82</cp:revision>
  <dcterms:created xsi:type="dcterms:W3CDTF">2019-02-24T17:31:15Z</dcterms:created>
  <dcterms:modified xsi:type="dcterms:W3CDTF">2019-07-30T15:11:50Z</dcterms:modified>
</cp:coreProperties>
</file>