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0" r:id="rId3"/>
    <p:sldId id="272" r:id="rId4"/>
    <p:sldId id="267" r:id="rId5"/>
    <p:sldId id="257" r:id="rId6"/>
    <p:sldId id="258" r:id="rId7"/>
    <p:sldId id="259" r:id="rId8"/>
    <p:sldId id="260" r:id="rId9"/>
    <p:sldId id="266" r:id="rId10"/>
    <p:sldId id="273" r:id="rId11"/>
    <p:sldId id="261" r:id="rId12"/>
    <p:sldId id="262" r:id="rId13"/>
    <p:sldId id="263" r:id="rId14"/>
    <p:sldId id="280" r:id="rId15"/>
    <p:sldId id="277" r:id="rId16"/>
    <p:sldId id="275" r:id="rId17"/>
    <p:sldId id="276" r:id="rId18"/>
    <p:sldId id="282" r:id="rId19"/>
    <p:sldId id="278" r:id="rId20"/>
    <p:sldId id="279" r:id="rId21"/>
    <p:sldId id="281" r:id="rId22"/>
    <p:sldId id="283" r:id="rId23"/>
    <p:sldId id="284" r:id="rId24"/>
    <p:sldId id="285" r:id="rId25"/>
    <p:sldId id="286" r:id="rId26"/>
    <p:sldId id="28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p:restoredTop sz="94637"/>
  </p:normalViewPr>
  <p:slideViewPr>
    <p:cSldViewPr snapToGrid="0" snapToObjects="1">
      <p:cViewPr>
        <p:scale>
          <a:sx n="147" d="100"/>
          <a:sy n="147" d="100"/>
        </p:scale>
        <p:origin x="456"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9A2D3-1760-0349-AE28-1B3A9126147C}" type="datetimeFigureOut">
              <a:rPr lang="en-US" smtClean="0"/>
              <a:t>7/16/19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E41F0-6300-D641-B19F-0C04D905D30B}" type="slidenum">
              <a:rPr lang="en-US" smtClean="0"/>
              <a:t>‹#›</a:t>
            </a:fld>
            <a:endParaRPr lang="en-US"/>
          </a:p>
        </p:txBody>
      </p:sp>
    </p:spTree>
    <p:extLst>
      <p:ext uri="{BB962C8B-B14F-4D97-AF65-F5344CB8AC3E}">
        <p14:creationId xmlns:p14="http://schemas.microsoft.com/office/powerpoint/2010/main" val="1397663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Tombstone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house+bill&amp;oq</a:t>
            </a:r>
            <a:r>
              <a:rPr lang="en-US" dirty="0"/>
              <a:t>=</a:t>
            </a:r>
            <a:r>
              <a:rPr lang="en-US" dirty="0" err="1"/>
              <a:t>house+bill&amp;gs_l</a:t>
            </a:r>
            <a:r>
              <a:rPr lang="en-US" dirty="0"/>
              <a:t>=img.3..0l10.2094.4424..4626...1.0..0.114.760.10j1......0....1..gws-wiz-img.......0i67j0i10.KCXOOPZW5xA#imgrc=65aJCcVRUtD0HM:</a:t>
            </a:r>
          </a:p>
          <a:p>
            <a:endParaRPr lang="en-US" dirty="0"/>
          </a:p>
          <a:p>
            <a:r>
              <a:rPr lang="en-US" dirty="0"/>
              <a:t>Bill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DEAD+BILL&amp;oq</a:t>
            </a:r>
            <a:r>
              <a:rPr lang="en-US" dirty="0"/>
              <a:t>=</a:t>
            </a:r>
            <a:r>
              <a:rPr lang="en-US" dirty="0" err="1"/>
              <a:t>DEAD+BILL&amp;gs_l</a:t>
            </a:r>
            <a:r>
              <a:rPr lang="en-US" dirty="0"/>
              <a:t>=img.3..0l2j0i5i30l5j0i8i30l3.6864.13313..13608...0.0..1.279.1168.16j0j1......0....1..gws-wiz-img.......0i67j0i10j0i24.LibnTbJYwTo#imgrc=</a:t>
            </a:r>
            <a:r>
              <a:rPr lang="en-US" dirty="0" err="1"/>
              <a:t>fRzYFosOPTESNM</a:t>
            </a:r>
            <a:r>
              <a:rPr lang="en-US" dirty="0"/>
              <a:t>:</a:t>
            </a:r>
          </a:p>
        </p:txBody>
      </p:sp>
      <p:sp>
        <p:nvSpPr>
          <p:cNvPr id="4" name="Slide Number Placeholder 3"/>
          <p:cNvSpPr>
            <a:spLocks noGrp="1"/>
          </p:cNvSpPr>
          <p:nvPr>
            <p:ph type="sldNum" sz="quarter" idx="5"/>
          </p:nvPr>
        </p:nvSpPr>
        <p:spPr/>
        <p:txBody>
          <a:bodyPr/>
          <a:lstStyle/>
          <a:p>
            <a:fld id="{692E41F0-6300-D641-B19F-0C04D905D30B}" type="slidenum">
              <a:rPr lang="en-US" smtClean="0"/>
              <a:t>10</a:t>
            </a:fld>
            <a:endParaRPr lang="en-US"/>
          </a:p>
        </p:txBody>
      </p:sp>
    </p:spTree>
    <p:extLst>
      <p:ext uri="{BB962C8B-B14F-4D97-AF65-F5344CB8AC3E}">
        <p14:creationId xmlns:p14="http://schemas.microsoft.com/office/powerpoint/2010/main" val="193899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 on 7-11-19 from http://www.flsenate.gov/Senators/S25</a:t>
            </a:r>
          </a:p>
        </p:txBody>
      </p:sp>
      <p:sp>
        <p:nvSpPr>
          <p:cNvPr id="4" name="Slide Number Placeholder 3"/>
          <p:cNvSpPr>
            <a:spLocks noGrp="1"/>
          </p:cNvSpPr>
          <p:nvPr>
            <p:ph type="sldNum" sz="quarter" idx="5"/>
          </p:nvPr>
        </p:nvSpPr>
        <p:spPr/>
        <p:txBody>
          <a:bodyPr/>
          <a:lstStyle/>
          <a:p>
            <a:fld id="{692E41F0-6300-D641-B19F-0C04D905D30B}" type="slidenum">
              <a:rPr lang="en-US" smtClean="0"/>
              <a:t>16</a:t>
            </a:fld>
            <a:endParaRPr lang="en-US"/>
          </a:p>
        </p:txBody>
      </p:sp>
    </p:spTree>
    <p:extLst>
      <p:ext uri="{BB962C8B-B14F-4D97-AF65-F5344CB8AC3E}">
        <p14:creationId xmlns:p14="http://schemas.microsoft.com/office/powerpoint/2010/main" val="26358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 on 7-11-19 from https://www.google.com/</a:t>
            </a:r>
            <a:r>
              <a:rPr lang="en-US" dirty="0" err="1"/>
              <a:t>search?biw</a:t>
            </a:r>
            <a:r>
              <a:rPr lang="en-US" dirty="0"/>
              <a:t>=1787&amp;bih=856&amp;tbm=</a:t>
            </a:r>
            <a:r>
              <a:rPr lang="en-US" dirty="0" err="1"/>
              <a:t>isch&amp;sa</a:t>
            </a:r>
            <a:r>
              <a:rPr lang="en-US" dirty="0"/>
              <a:t>=1&amp;ei=gWEpXc6fCfWO9PwPh_Kg2AE&amp;q=</a:t>
            </a:r>
            <a:r>
              <a:rPr lang="en-US" dirty="0" err="1"/>
              <a:t>what+happened&amp;oq</a:t>
            </a:r>
            <a:r>
              <a:rPr lang="en-US" dirty="0"/>
              <a:t>=</a:t>
            </a:r>
            <a:r>
              <a:rPr lang="en-US" dirty="0" err="1"/>
              <a:t>what+happened&amp;gs_l</a:t>
            </a:r>
            <a:r>
              <a:rPr lang="en-US" dirty="0"/>
              <a:t>=img.3..0l10.236529.238272..239126...0.0..0.67.697.13......0....1..gws-wiz-img.......0i67.0GMleCILZs0#imgrc=fnGhlE-3l5gGyM:</a:t>
            </a:r>
          </a:p>
        </p:txBody>
      </p:sp>
      <p:sp>
        <p:nvSpPr>
          <p:cNvPr id="4" name="Slide Number Placeholder 3"/>
          <p:cNvSpPr>
            <a:spLocks noGrp="1"/>
          </p:cNvSpPr>
          <p:nvPr>
            <p:ph type="sldNum" sz="quarter" idx="5"/>
          </p:nvPr>
        </p:nvSpPr>
        <p:spPr/>
        <p:txBody>
          <a:bodyPr/>
          <a:lstStyle/>
          <a:p>
            <a:fld id="{692E41F0-6300-D641-B19F-0C04D905D30B}" type="slidenum">
              <a:rPr lang="en-US" smtClean="0"/>
              <a:t>17</a:t>
            </a:fld>
            <a:endParaRPr lang="en-US"/>
          </a:p>
        </p:txBody>
      </p:sp>
    </p:spTree>
    <p:extLst>
      <p:ext uri="{BB962C8B-B14F-4D97-AF65-F5344CB8AC3E}">
        <p14:creationId xmlns:p14="http://schemas.microsoft.com/office/powerpoint/2010/main" val="324968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 on 7-11-19 https://www.flgov.com/:</a:t>
            </a:r>
          </a:p>
        </p:txBody>
      </p:sp>
      <p:sp>
        <p:nvSpPr>
          <p:cNvPr id="4" name="Slide Number Placeholder 3"/>
          <p:cNvSpPr>
            <a:spLocks noGrp="1"/>
          </p:cNvSpPr>
          <p:nvPr>
            <p:ph type="sldNum" sz="quarter" idx="5"/>
          </p:nvPr>
        </p:nvSpPr>
        <p:spPr/>
        <p:txBody>
          <a:bodyPr/>
          <a:lstStyle/>
          <a:p>
            <a:fld id="{692E41F0-6300-D641-B19F-0C04D905D30B}" type="slidenum">
              <a:rPr lang="en-US" smtClean="0"/>
              <a:t>18</a:t>
            </a:fld>
            <a:endParaRPr lang="en-US"/>
          </a:p>
        </p:txBody>
      </p:sp>
    </p:spTree>
    <p:extLst>
      <p:ext uri="{BB962C8B-B14F-4D97-AF65-F5344CB8AC3E}">
        <p14:creationId xmlns:p14="http://schemas.microsoft.com/office/powerpoint/2010/main" val="125112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 on 7-11-19 from https://www.google.com/</a:t>
            </a:r>
            <a:r>
              <a:rPr lang="en-US" dirty="0" err="1"/>
              <a:t>search?biw</a:t>
            </a:r>
            <a:r>
              <a:rPr lang="en-US" dirty="0"/>
              <a:t>=1787&amp;bih=856&amp;tbm=</a:t>
            </a:r>
            <a:r>
              <a:rPr lang="en-US" dirty="0" err="1"/>
              <a:t>isch&amp;sa</a:t>
            </a:r>
            <a:r>
              <a:rPr lang="en-US" dirty="0"/>
              <a:t>=1&amp;ei=gWEpXc6fCfWO9PwPh_Kg2AE&amp;q=</a:t>
            </a:r>
            <a:r>
              <a:rPr lang="en-US" dirty="0" err="1"/>
              <a:t>what+happened&amp;oq</a:t>
            </a:r>
            <a:r>
              <a:rPr lang="en-US" dirty="0"/>
              <a:t>=</a:t>
            </a:r>
            <a:r>
              <a:rPr lang="en-US" dirty="0" err="1"/>
              <a:t>what+happened&amp;gs_l</a:t>
            </a:r>
            <a:r>
              <a:rPr lang="en-US" dirty="0"/>
              <a:t>=img.3..0l10.236529.238272..239126...0.0..0.67.697.13......0....1..gws-wiz-img.......0i67.0GMleCILZs0#imgrc=fnGhlE-3l5gGyM:</a:t>
            </a:r>
          </a:p>
        </p:txBody>
      </p:sp>
      <p:sp>
        <p:nvSpPr>
          <p:cNvPr id="4" name="Slide Number Placeholder 3"/>
          <p:cNvSpPr>
            <a:spLocks noGrp="1"/>
          </p:cNvSpPr>
          <p:nvPr>
            <p:ph type="sldNum" sz="quarter" idx="5"/>
          </p:nvPr>
        </p:nvSpPr>
        <p:spPr/>
        <p:txBody>
          <a:bodyPr/>
          <a:lstStyle/>
          <a:p>
            <a:fld id="{692E41F0-6300-D641-B19F-0C04D905D30B}" type="slidenum">
              <a:rPr lang="en-US" smtClean="0"/>
              <a:t>19</a:t>
            </a:fld>
            <a:endParaRPr lang="en-US"/>
          </a:p>
        </p:txBody>
      </p:sp>
    </p:spTree>
    <p:extLst>
      <p:ext uri="{BB962C8B-B14F-4D97-AF65-F5344CB8AC3E}">
        <p14:creationId xmlns:p14="http://schemas.microsoft.com/office/powerpoint/2010/main" val="150968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 on 7-11-19 from https://www.google.com/</a:t>
            </a:r>
            <a:r>
              <a:rPr lang="en-US" dirty="0" err="1"/>
              <a:t>search?biw</a:t>
            </a:r>
            <a:r>
              <a:rPr lang="en-US" dirty="0"/>
              <a:t>=1787&amp;bih=856&amp;tbm=</a:t>
            </a:r>
            <a:r>
              <a:rPr lang="en-US" dirty="0" err="1"/>
              <a:t>isch&amp;sa</a:t>
            </a:r>
            <a:r>
              <a:rPr lang="en-US" dirty="0"/>
              <a:t>=1&amp;ei=gWEpXc6fCfWO9PwPh_Kg2AE&amp;q=</a:t>
            </a:r>
            <a:r>
              <a:rPr lang="en-US" dirty="0" err="1"/>
              <a:t>what+happened&amp;oq</a:t>
            </a:r>
            <a:r>
              <a:rPr lang="en-US" dirty="0"/>
              <a:t>=</a:t>
            </a:r>
            <a:r>
              <a:rPr lang="en-US" dirty="0" err="1"/>
              <a:t>what+happened&amp;gs_l</a:t>
            </a:r>
            <a:r>
              <a:rPr lang="en-US" dirty="0"/>
              <a:t>=img.3..0l10.236529.238272..239126...0.0..0.67.697.13......0....1..gws-wiz-img.......0i67.0GMleCILZs0#imgrc=fnGhlE-3l5gGyM:</a:t>
            </a:r>
          </a:p>
        </p:txBody>
      </p:sp>
      <p:sp>
        <p:nvSpPr>
          <p:cNvPr id="4" name="Slide Number Placeholder 3"/>
          <p:cNvSpPr>
            <a:spLocks noGrp="1"/>
          </p:cNvSpPr>
          <p:nvPr>
            <p:ph type="sldNum" sz="quarter" idx="5"/>
          </p:nvPr>
        </p:nvSpPr>
        <p:spPr/>
        <p:txBody>
          <a:bodyPr/>
          <a:lstStyle/>
          <a:p>
            <a:fld id="{692E41F0-6300-D641-B19F-0C04D905D30B}" type="slidenum">
              <a:rPr lang="en-US" smtClean="0"/>
              <a:t>20</a:t>
            </a:fld>
            <a:endParaRPr lang="en-US"/>
          </a:p>
        </p:txBody>
      </p:sp>
    </p:spTree>
    <p:extLst>
      <p:ext uri="{BB962C8B-B14F-4D97-AF65-F5344CB8AC3E}">
        <p14:creationId xmlns:p14="http://schemas.microsoft.com/office/powerpoint/2010/main" val="232479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image retrieved on 7-11-19 from https://www.iaml.info/advocacy-committee</a:t>
            </a:r>
          </a:p>
        </p:txBody>
      </p:sp>
      <p:sp>
        <p:nvSpPr>
          <p:cNvPr id="4" name="Slide Number Placeholder 3"/>
          <p:cNvSpPr>
            <a:spLocks noGrp="1"/>
          </p:cNvSpPr>
          <p:nvPr>
            <p:ph type="sldNum" sz="quarter" idx="5"/>
          </p:nvPr>
        </p:nvSpPr>
        <p:spPr/>
        <p:txBody>
          <a:bodyPr/>
          <a:lstStyle/>
          <a:p>
            <a:fld id="{692E41F0-6300-D641-B19F-0C04D905D30B}" type="slidenum">
              <a:rPr lang="en-US" smtClean="0"/>
              <a:t>21</a:t>
            </a:fld>
            <a:endParaRPr lang="en-US"/>
          </a:p>
        </p:txBody>
      </p:sp>
    </p:spTree>
    <p:extLst>
      <p:ext uri="{BB962C8B-B14F-4D97-AF65-F5344CB8AC3E}">
        <p14:creationId xmlns:p14="http://schemas.microsoft.com/office/powerpoint/2010/main" val="245672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40376-1687-C74F-9299-9D9EAAC4D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B64D6E6-0816-384B-BF11-4F0F539FA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61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FE0DE-2F00-2543-90A4-92FB6BB58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5D7D52-EBC8-FD4C-BE09-F463174E243A}"/>
              </a:ext>
            </a:extLst>
          </p:cNvPr>
          <p:cNvSpPr>
            <a:spLocks noGrp="1"/>
          </p:cNvSpPr>
          <p:nvPr>
            <p:ph type="body" orient="vert" idx="1"/>
          </p:nvPr>
        </p:nvSpPr>
        <p:spPr>
          <a:xfrm>
            <a:off x="838200" y="1825625"/>
            <a:ext cx="10515600" cy="37766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2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6D7B9E1-3239-1542-84EF-EA6222712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D31B287-68C8-BE45-AC23-52956CBD0064}"/>
              </a:ext>
            </a:extLst>
          </p:cNvPr>
          <p:cNvSpPr>
            <a:spLocks noGrp="1"/>
          </p:cNvSpPr>
          <p:nvPr>
            <p:ph type="body" orient="vert" idx="1"/>
          </p:nvPr>
        </p:nvSpPr>
        <p:spPr>
          <a:xfrm>
            <a:off x="838200" y="365125"/>
            <a:ext cx="7734300" cy="51856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80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1F7E6-92CA-184B-82D0-714309AD3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DB5C824-8F3F-4541-9067-BF8AFFAB2402}"/>
              </a:ext>
            </a:extLst>
          </p:cNvPr>
          <p:cNvSpPr>
            <a:spLocks noGrp="1"/>
          </p:cNvSpPr>
          <p:nvPr>
            <p:ph idx="1"/>
          </p:nvPr>
        </p:nvSpPr>
        <p:spPr>
          <a:xfrm>
            <a:off x="838200" y="1825625"/>
            <a:ext cx="10515600" cy="3635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8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66BFD-BEE1-5B4D-8681-9B65ED25F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A77C32-A92E-4D40-B2D4-C4DB9F2F834E}"/>
              </a:ext>
            </a:extLst>
          </p:cNvPr>
          <p:cNvSpPr>
            <a:spLocks noGrp="1"/>
          </p:cNvSpPr>
          <p:nvPr>
            <p:ph type="body" idx="1"/>
          </p:nvPr>
        </p:nvSpPr>
        <p:spPr>
          <a:xfrm>
            <a:off x="831850" y="4589463"/>
            <a:ext cx="10515600" cy="96133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674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EA3713-9EFF-814D-A21B-D8F449190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37DC4F9-4A6F-8445-A965-6F66759B5C2E}"/>
              </a:ext>
            </a:extLst>
          </p:cNvPr>
          <p:cNvSpPr>
            <a:spLocks noGrp="1"/>
          </p:cNvSpPr>
          <p:nvPr>
            <p:ph sz="half" idx="1"/>
          </p:nvPr>
        </p:nvSpPr>
        <p:spPr>
          <a:xfrm>
            <a:off x="838200" y="1825625"/>
            <a:ext cx="5181600" cy="362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B583431-7EAD-624D-BB8C-541BB5101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42222-C848-5F4A-83AF-2E35B1A703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B49E415-9D86-3149-90E2-B0F31A999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E1FC425-E078-E146-904F-189BB69F24DE}"/>
              </a:ext>
            </a:extLst>
          </p:cNvPr>
          <p:cNvSpPr>
            <a:spLocks noGrp="1"/>
          </p:cNvSpPr>
          <p:nvPr>
            <p:ph sz="half" idx="2"/>
          </p:nvPr>
        </p:nvSpPr>
        <p:spPr>
          <a:xfrm>
            <a:off x="839788" y="2505075"/>
            <a:ext cx="5157787"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743B2A3-BE9D-0D41-B46B-E67E44DDC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74A42F-47DB-464A-B00B-DBF25DB56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1F4E1-DDCE-854B-AC08-C8016A6C05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095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91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16751-B76E-694C-BE03-12F5E61AB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E83ABFB-6FCB-9542-8C28-FF0A6DC03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196B5AB-65CA-BD47-B560-1A05515BC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6915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FFB09-73B7-044F-9C87-6F1153875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C771DA3-BB88-E44C-AA5B-A4DD1B76A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 xmlns:a16="http://schemas.microsoft.com/office/drawing/2014/main" id="{5C35D5C6-61E6-CF4C-A20B-B03C21499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594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B14482-F1A2-4C4A-A2E3-47002D218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4C69B2A-15AB-1048-89AF-CE095C46A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859221-3FA8-DD4E-BFFA-EF03F1C54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C9F4D-F37A-2247-ABDC-DC4070385191}" type="datetimeFigureOut">
              <a:rPr lang="en-US" smtClean="0"/>
              <a:t>7/16/19</a:t>
            </a:fld>
            <a:endParaRPr lang="en-US"/>
          </a:p>
        </p:txBody>
      </p:sp>
      <p:sp>
        <p:nvSpPr>
          <p:cNvPr id="5" name="Footer Placeholder 4">
            <a:extLst>
              <a:ext uri="{FF2B5EF4-FFF2-40B4-BE49-F238E27FC236}">
                <a16:creationId xmlns="" xmlns:a16="http://schemas.microsoft.com/office/drawing/2014/main" id="{20ECAB6F-042A-9243-AD14-66F1E9AC8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004238A-DDC0-A640-8D12-03BB4C6AD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921E8-3424-DB4F-AB04-C8092ACEF543}" type="slidenum">
              <a:rPr lang="en-US" smtClean="0"/>
              <a:t>‹#›</a:t>
            </a:fld>
            <a:endParaRPr lang="en-US"/>
          </a:p>
        </p:txBody>
      </p:sp>
      <p:pic>
        <p:nvPicPr>
          <p:cNvPr id="8" name="Picture 7">
            <a:extLst>
              <a:ext uri="{FF2B5EF4-FFF2-40B4-BE49-F238E27FC236}">
                <a16:creationId xmlns="" xmlns:a16="http://schemas.microsoft.com/office/drawing/2014/main" id="{3527E290-E7BA-6141-BB9C-29803AFBADF7}"/>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79480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4D95A-C6AA-894D-B16F-3C7C0DC77CDF}"/>
              </a:ext>
            </a:extLst>
          </p:cNvPr>
          <p:cNvSpPr>
            <a:spLocks noGrp="1"/>
          </p:cNvSpPr>
          <p:nvPr>
            <p:ph type="ctrTitle"/>
          </p:nvPr>
        </p:nvSpPr>
        <p:spPr>
          <a:xfrm>
            <a:off x="1417122" y="745176"/>
            <a:ext cx="9144000" cy="1909762"/>
          </a:xfrm>
        </p:spPr>
        <p:txBody>
          <a:bodyPr>
            <a:normAutofit/>
          </a:bodyPr>
          <a:lstStyle/>
          <a:p>
            <a:r>
              <a:rPr lang="en-US" sz="5400" dirty="0"/>
              <a:t>August Advocacy Month  Preparation </a:t>
            </a:r>
            <a:r>
              <a:rPr lang="en-US" sz="5400" dirty="0" smtClean="0"/>
              <a:t>Webinar Part I</a:t>
            </a:r>
            <a:endParaRPr lang="en-US" sz="5400" dirty="0"/>
          </a:p>
        </p:txBody>
      </p:sp>
      <p:sp>
        <p:nvSpPr>
          <p:cNvPr id="3" name="Subtitle 2">
            <a:extLst>
              <a:ext uri="{FF2B5EF4-FFF2-40B4-BE49-F238E27FC236}">
                <a16:creationId xmlns="" xmlns:a16="http://schemas.microsoft.com/office/drawing/2014/main" id="{46DD837F-CAD2-AD4A-886C-F87116D546C4}"/>
              </a:ext>
            </a:extLst>
          </p:cNvPr>
          <p:cNvSpPr>
            <a:spLocks noGrp="1"/>
          </p:cNvSpPr>
          <p:nvPr>
            <p:ph type="subTitle" idx="1"/>
          </p:nvPr>
        </p:nvSpPr>
        <p:spPr>
          <a:xfrm>
            <a:off x="1524000" y="3542662"/>
            <a:ext cx="9144000" cy="1655762"/>
          </a:xfrm>
        </p:spPr>
        <p:txBody>
          <a:bodyPr>
            <a:normAutofit/>
          </a:bodyPr>
          <a:lstStyle/>
          <a:p>
            <a:pPr algn="l"/>
            <a:r>
              <a:rPr lang="en-US" sz="1400" dirty="0"/>
              <a:t>                                         </a:t>
            </a:r>
            <a:r>
              <a:rPr lang="en-US" sz="1800" dirty="0"/>
              <a:t>Presented by:  </a:t>
            </a:r>
            <a:r>
              <a:rPr lang="en-US" dirty="0"/>
              <a:t>Erik Rauch DNP, CRNA, NSPM-C</a:t>
            </a:r>
          </a:p>
          <a:p>
            <a:r>
              <a:rPr lang="en-US" dirty="0"/>
              <a:t>                           Vernon M. Langford MSN, APRN, FNP-C</a:t>
            </a:r>
          </a:p>
        </p:txBody>
      </p:sp>
    </p:spTree>
    <p:extLst>
      <p:ext uri="{BB962C8B-B14F-4D97-AF65-F5344CB8AC3E}">
        <p14:creationId xmlns:p14="http://schemas.microsoft.com/office/powerpoint/2010/main" val="92862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799867"/>
            <a:ext cx="11056917" cy="3635017"/>
          </a:xfrm>
        </p:spPr>
        <p:txBody>
          <a:bodyPr/>
          <a:lstStyle/>
          <a:p>
            <a:r>
              <a:rPr lang="en-US" dirty="0"/>
              <a:t>The bill passed the House Health Policy Subcommittee Meeting, the House Health Appropriations Committee, and the full House of Representatives.</a:t>
            </a:r>
          </a:p>
          <a:p>
            <a:endParaRPr lang="en-US" dirty="0"/>
          </a:p>
          <a:p>
            <a:r>
              <a:rPr lang="en-US" dirty="0"/>
              <a:t>The bill was then sent to the house where it went… NOWHERE. </a:t>
            </a:r>
          </a:p>
        </p:txBody>
      </p:sp>
      <p:sp>
        <p:nvSpPr>
          <p:cNvPr id="6" name="Title 1">
            <a:extLst>
              <a:ext uri="{FF2B5EF4-FFF2-40B4-BE49-F238E27FC236}">
                <a16:creationId xmlns="" xmlns:a16="http://schemas.microsoft.com/office/drawing/2014/main" id="{0AA92F1F-EC58-43E0-AF54-30577B78868D}"/>
              </a:ext>
            </a:extLst>
          </p:cNvPr>
          <p:cNvSpPr>
            <a:spLocks noGrp="1"/>
          </p:cNvSpPr>
          <p:nvPr>
            <p:ph type="title"/>
          </p:nvPr>
        </p:nvSpPr>
        <p:spPr>
          <a:xfrm>
            <a:off x="838200" y="365125"/>
            <a:ext cx="10515600" cy="1325563"/>
          </a:xfrm>
        </p:spPr>
        <p:txBody>
          <a:bodyPr/>
          <a:lstStyle/>
          <a:p>
            <a:pPr algn="ctr"/>
            <a:r>
              <a:rPr lang="en-US" dirty="0"/>
              <a:t>House Bill 821 (2019) </a:t>
            </a:r>
            <a:r>
              <a:rPr lang="en-US" sz="1800" dirty="0"/>
              <a:t>PROGRESS</a:t>
            </a:r>
            <a:endParaRPr lang="en-US" dirty="0"/>
          </a:p>
        </p:txBody>
      </p:sp>
      <p:pic>
        <p:nvPicPr>
          <p:cNvPr id="1026" name="Picture 2" descr="Image result for dead bill">
            <a:extLst>
              <a:ext uri="{FF2B5EF4-FFF2-40B4-BE49-F238E27FC236}">
                <a16:creationId xmlns="" xmlns:a16="http://schemas.microsoft.com/office/drawing/2014/main" id="{E458C560-1B87-40A5-AAE3-713E628D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906" y="4572000"/>
            <a:ext cx="1896094"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 xmlns:a16="http://schemas.microsoft.com/office/drawing/2014/main" id="{76440FFD-458A-4B2E-ABE7-01862C24BEFC}"/>
              </a:ext>
            </a:extLst>
          </p:cNvPr>
          <p:cNvPicPr>
            <a:picLocks noChangeAspect="1"/>
          </p:cNvPicPr>
          <p:nvPr/>
        </p:nvPicPr>
        <p:blipFill>
          <a:blip r:embed="rId4"/>
          <a:stretch>
            <a:fillRect/>
          </a:stretch>
        </p:blipFill>
        <p:spPr>
          <a:xfrm>
            <a:off x="4791075" y="4305300"/>
            <a:ext cx="2609850" cy="1752600"/>
          </a:xfrm>
          <a:prstGeom prst="rect">
            <a:avLst/>
          </a:prstGeom>
        </p:spPr>
      </p:pic>
    </p:spTree>
    <p:extLst>
      <p:ext uri="{BB962C8B-B14F-4D97-AF65-F5344CB8AC3E}">
        <p14:creationId xmlns:p14="http://schemas.microsoft.com/office/powerpoint/2010/main" val="78289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Senate Bill 972 (2019)         </a:t>
            </a:r>
            <a:br>
              <a:rPr lang="en-US" dirty="0"/>
            </a:br>
            <a:r>
              <a:rPr lang="en-US" sz="2800" b="1" dirty="0">
                <a:solidFill>
                  <a:srgbClr val="FF0000"/>
                </a:solidFill>
              </a:rPr>
              <a:t>(WENT NOWHERE)</a:t>
            </a:r>
            <a:endParaRPr lang="en-US" b="1" dirty="0">
              <a:solidFill>
                <a:srgbClr val="FF0000"/>
              </a:solidFill>
            </a:endParaRPr>
          </a:p>
        </p:txBody>
      </p:sp>
      <p:sp>
        <p:nvSpPr>
          <p:cNvPr id="3" name="Content Placeholder 2"/>
          <p:cNvSpPr>
            <a:spLocks noGrp="1"/>
          </p:cNvSpPr>
          <p:nvPr>
            <p:ph idx="1"/>
          </p:nvPr>
        </p:nvSpPr>
        <p:spPr>
          <a:xfrm>
            <a:off x="838199" y="1825625"/>
            <a:ext cx="11001499" cy="3635017"/>
          </a:xfrm>
        </p:spPr>
        <p:txBody>
          <a:bodyPr/>
          <a:lstStyle/>
          <a:p>
            <a:pPr marL="0" indent="0">
              <a:buNone/>
            </a:pPr>
            <a:r>
              <a:rPr lang="en-US" dirty="0"/>
              <a:t>Filed by Senator Jeff </a:t>
            </a:r>
            <a:r>
              <a:rPr lang="en-US" dirty="0" err="1"/>
              <a:t>Brandes</a:t>
            </a:r>
            <a:r>
              <a:rPr lang="en-US" dirty="0"/>
              <a:t>.</a:t>
            </a:r>
          </a:p>
          <a:p>
            <a:r>
              <a:rPr lang="en-US" dirty="0"/>
              <a:t>Utilized  language crafted by the National Council of State Boards of Nursing (NCSBN) that focused on the APRN Consensus Model.</a:t>
            </a:r>
          </a:p>
          <a:p>
            <a:r>
              <a:rPr lang="en-US" dirty="0"/>
              <a:t>Focused on removal of supervision protocols for APRNs to indirectly achieve independent practice (does not specifically use the terminology independent in the bill).</a:t>
            </a:r>
          </a:p>
          <a:p>
            <a:r>
              <a:rPr lang="en-US" dirty="0"/>
              <a:t>Did not use language that disqualified individuals who have had disciplinary action within the past 5 years like HB 821.</a:t>
            </a:r>
          </a:p>
        </p:txBody>
      </p:sp>
    </p:spTree>
    <p:extLst>
      <p:ext uri="{BB962C8B-B14F-4D97-AF65-F5344CB8AC3E}">
        <p14:creationId xmlns:p14="http://schemas.microsoft.com/office/powerpoint/2010/main" val="337276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Senate Bill 972 (2019) </a:t>
            </a:r>
            <a:r>
              <a:rPr lang="en-US" sz="2000" dirty="0"/>
              <a:t>Continued</a:t>
            </a:r>
            <a:endParaRPr lang="en-US" dirty="0"/>
          </a:p>
        </p:txBody>
      </p:sp>
      <p:sp>
        <p:nvSpPr>
          <p:cNvPr id="3" name="Content Placeholder 2"/>
          <p:cNvSpPr>
            <a:spLocks noGrp="1"/>
          </p:cNvSpPr>
          <p:nvPr>
            <p:ph idx="1"/>
          </p:nvPr>
        </p:nvSpPr>
        <p:spPr/>
        <p:txBody>
          <a:bodyPr>
            <a:normAutofit lnSpcReduction="10000"/>
          </a:bodyPr>
          <a:lstStyle/>
          <a:p>
            <a:r>
              <a:rPr lang="en-US" dirty="0"/>
              <a:t>Required 2,000 hours of clinical practice hours or clinical instruction hours under supervision (like HB 821), and allowed supervision to be under a MD, DO, or APRN. Did not have the option of completing a graduate level pharmacology course in replacement (like HB 821).</a:t>
            </a:r>
          </a:p>
          <a:p>
            <a:r>
              <a:rPr lang="en-US" dirty="0"/>
              <a:t>Once an APRN has met the 2,000 hour requirement it allowed them to “attest” to the Board of Nursing to get the privilege to work without a supervision protocol versus giving a new independent APRN license (like HB 821). Their profile would have been updated with the attestation at that point.</a:t>
            </a:r>
          </a:p>
        </p:txBody>
      </p:sp>
    </p:spTree>
    <p:extLst>
      <p:ext uri="{BB962C8B-B14F-4D97-AF65-F5344CB8AC3E}">
        <p14:creationId xmlns:p14="http://schemas.microsoft.com/office/powerpoint/2010/main" val="409394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Senate Bill 972 (2019) </a:t>
            </a:r>
            <a:r>
              <a:rPr lang="en-US" sz="2000" dirty="0"/>
              <a:t>Continued</a:t>
            </a:r>
            <a:endParaRPr lang="en-US" dirty="0"/>
          </a:p>
        </p:txBody>
      </p:sp>
      <p:sp>
        <p:nvSpPr>
          <p:cNvPr id="3" name="Content Placeholder 2"/>
          <p:cNvSpPr>
            <a:spLocks noGrp="1"/>
          </p:cNvSpPr>
          <p:nvPr>
            <p:ph idx="1"/>
          </p:nvPr>
        </p:nvSpPr>
        <p:spPr/>
        <p:txBody>
          <a:bodyPr/>
          <a:lstStyle/>
          <a:p>
            <a:r>
              <a:rPr lang="en-US" dirty="0"/>
              <a:t>This bill does not add additional CE hours to maintain the privilege to work without a supervision protocol (like HB 821).</a:t>
            </a:r>
          </a:p>
          <a:p>
            <a:r>
              <a:rPr lang="en-US" dirty="0"/>
              <a:t>Does not have any language about a possible “advisory committee”.</a:t>
            </a:r>
          </a:p>
          <a:p>
            <a:r>
              <a:rPr lang="en-US" dirty="0"/>
              <a:t>Does have similar language requiring an APRN to report adverse events involving controlled substances.</a:t>
            </a:r>
          </a:p>
          <a:p>
            <a:r>
              <a:rPr lang="en-US" dirty="0"/>
              <a:t>Does not have the additional language adding several grounds for disciplinary action like that of MDs and DOs. </a:t>
            </a:r>
          </a:p>
          <a:p>
            <a:endParaRPr lang="en-US" dirty="0"/>
          </a:p>
        </p:txBody>
      </p:sp>
    </p:spTree>
    <p:extLst>
      <p:ext uri="{BB962C8B-B14F-4D97-AF65-F5344CB8AC3E}">
        <p14:creationId xmlns:p14="http://schemas.microsoft.com/office/powerpoint/2010/main" val="183516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02489-A540-4189-B963-74A1C8183662}"/>
              </a:ext>
            </a:extLst>
          </p:cNvPr>
          <p:cNvSpPr>
            <a:spLocks noGrp="1"/>
          </p:cNvSpPr>
          <p:nvPr>
            <p:ph type="title"/>
          </p:nvPr>
        </p:nvSpPr>
        <p:spPr/>
        <p:txBody>
          <a:bodyPr/>
          <a:lstStyle/>
          <a:p>
            <a:pPr algn="ctr"/>
            <a:r>
              <a:rPr lang="en-US" dirty="0"/>
              <a:t>What did we do to push our agenda?</a:t>
            </a:r>
          </a:p>
        </p:txBody>
      </p:sp>
      <p:sp>
        <p:nvSpPr>
          <p:cNvPr id="3" name="Content Placeholder 2">
            <a:extLst>
              <a:ext uri="{FF2B5EF4-FFF2-40B4-BE49-F238E27FC236}">
                <a16:creationId xmlns="" xmlns:a16="http://schemas.microsoft.com/office/drawing/2014/main" id="{26F518FA-5BAD-47C3-8981-2CD0E5828B89}"/>
              </a:ext>
            </a:extLst>
          </p:cNvPr>
          <p:cNvSpPr>
            <a:spLocks noGrp="1"/>
          </p:cNvSpPr>
          <p:nvPr>
            <p:ph idx="1"/>
          </p:nvPr>
        </p:nvSpPr>
        <p:spPr>
          <a:xfrm>
            <a:off x="1187532" y="1846407"/>
            <a:ext cx="10515600" cy="3635017"/>
          </a:xfrm>
        </p:spPr>
        <p:txBody>
          <a:bodyPr>
            <a:normAutofit fontScale="92500" lnSpcReduction="20000"/>
          </a:bodyPr>
          <a:lstStyle/>
          <a:p>
            <a:r>
              <a:rPr lang="en-US" dirty="0"/>
              <a:t>Personal letters to the Governor, opposing Senators, and Senate President</a:t>
            </a:r>
          </a:p>
          <a:p>
            <a:endParaRPr lang="en-US" dirty="0"/>
          </a:p>
          <a:p>
            <a:r>
              <a:rPr lang="en-US" dirty="0"/>
              <a:t>Intense advertising campaigns by FANA and FLANP</a:t>
            </a:r>
          </a:p>
          <a:p>
            <a:endParaRPr lang="en-US" dirty="0"/>
          </a:p>
          <a:p>
            <a:r>
              <a:rPr lang="en-US" dirty="0"/>
              <a:t>Persistent bill specific lobbying by Coalition member organizations</a:t>
            </a:r>
          </a:p>
          <a:p>
            <a:endParaRPr lang="en-US" dirty="0"/>
          </a:p>
          <a:p>
            <a:r>
              <a:rPr lang="en-US" dirty="0"/>
              <a:t>Advocacy days visits to the capitol</a:t>
            </a:r>
          </a:p>
          <a:p>
            <a:endParaRPr lang="en-US" dirty="0"/>
          </a:p>
          <a:p>
            <a:r>
              <a:rPr lang="en-US" dirty="0"/>
              <a:t>Communication blitz of Senator Gayle Harrell’s office </a:t>
            </a:r>
          </a:p>
        </p:txBody>
      </p:sp>
    </p:spTree>
    <p:extLst>
      <p:ext uri="{BB962C8B-B14F-4D97-AF65-F5344CB8AC3E}">
        <p14:creationId xmlns:p14="http://schemas.microsoft.com/office/powerpoint/2010/main" val="126407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65E3E-2BE6-4E3C-9D46-62CC3E5DE776}"/>
              </a:ext>
            </a:extLst>
          </p:cNvPr>
          <p:cNvSpPr>
            <a:spLocks noGrp="1"/>
          </p:cNvSpPr>
          <p:nvPr>
            <p:ph type="title"/>
          </p:nvPr>
        </p:nvSpPr>
        <p:spPr/>
        <p:txBody>
          <a:bodyPr/>
          <a:lstStyle/>
          <a:p>
            <a:pPr algn="ctr"/>
            <a:r>
              <a:rPr lang="en-US" dirty="0"/>
              <a:t>2019 Legislative Autopsy – What happened?</a:t>
            </a:r>
          </a:p>
        </p:txBody>
      </p:sp>
      <p:sp>
        <p:nvSpPr>
          <p:cNvPr id="3" name="Content Placeholder 2">
            <a:extLst>
              <a:ext uri="{FF2B5EF4-FFF2-40B4-BE49-F238E27FC236}">
                <a16:creationId xmlns="" xmlns:a16="http://schemas.microsoft.com/office/drawing/2014/main" id="{BABACFF2-B370-4466-855B-8BB1589C7975}"/>
              </a:ext>
            </a:extLst>
          </p:cNvPr>
          <p:cNvSpPr>
            <a:spLocks noGrp="1"/>
          </p:cNvSpPr>
          <p:nvPr>
            <p:ph idx="1"/>
          </p:nvPr>
        </p:nvSpPr>
        <p:spPr>
          <a:xfrm>
            <a:off x="838200" y="1690688"/>
            <a:ext cx="10515600" cy="4040785"/>
          </a:xfrm>
        </p:spPr>
        <p:txBody>
          <a:bodyPr>
            <a:normAutofit lnSpcReduction="10000"/>
          </a:bodyPr>
          <a:lstStyle/>
          <a:p>
            <a:r>
              <a:rPr lang="en-US" dirty="0"/>
              <a:t>Amendment to House Bill to include PA’s</a:t>
            </a:r>
          </a:p>
          <a:p>
            <a:r>
              <a:rPr lang="en-US" dirty="0"/>
              <a:t>Total Obstruction from Senator Gayle Harrell</a:t>
            </a:r>
          </a:p>
          <a:p>
            <a:r>
              <a:rPr lang="en-US" dirty="0"/>
              <a:t>Total Obstruction from Senator Lori Berman</a:t>
            </a:r>
          </a:p>
          <a:p>
            <a:r>
              <a:rPr lang="en-US" dirty="0"/>
              <a:t>No forced action from Senate President Bill Galvano</a:t>
            </a:r>
          </a:p>
          <a:p>
            <a:r>
              <a:rPr lang="en-US" dirty="0"/>
              <a:t>No action on the Senate Bill</a:t>
            </a:r>
          </a:p>
          <a:p>
            <a:r>
              <a:rPr lang="en-US" dirty="0"/>
              <a:t>Unable to change the mind of the Governor Ron DeSantis</a:t>
            </a:r>
          </a:p>
          <a:p>
            <a:r>
              <a:rPr lang="en-US" dirty="0"/>
              <a:t>Unable to change the minds of Reps/Senators</a:t>
            </a:r>
          </a:p>
          <a:p>
            <a:pPr lvl="2"/>
            <a:r>
              <a:rPr lang="en-US" dirty="0"/>
              <a:t>Individual Advocacy in the districts of all elected officials</a:t>
            </a:r>
          </a:p>
          <a:p>
            <a:pPr lvl="2"/>
            <a:r>
              <a:rPr lang="en-US" dirty="0"/>
              <a:t>Group Advocacy in the districts of all elected officials</a:t>
            </a:r>
          </a:p>
        </p:txBody>
      </p:sp>
    </p:spTree>
    <p:extLst>
      <p:ext uri="{BB962C8B-B14F-4D97-AF65-F5344CB8AC3E}">
        <p14:creationId xmlns:p14="http://schemas.microsoft.com/office/powerpoint/2010/main" val="101010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00270-D9B2-4ECE-98B7-E9DE135D5AFA}"/>
              </a:ext>
            </a:extLst>
          </p:cNvPr>
          <p:cNvSpPr>
            <a:spLocks noGrp="1"/>
          </p:cNvSpPr>
          <p:nvPr>
            <p:ph type="title"/>
          </p:nvPr>
        </p:nvSpPr>
        <p:spPr>
          <a:xfrm>
            <a:off x="921328" y="397741"/>
            <a:ext cx="10515600" cy="1325563"/>
          </a:xfrm>
        </p:spPr>
        <p:txBody>
          <a:bodyPr/>
          <a:lstStyle/>
          <a:p>
            <a:pPr algn="ctr"/>
            <a:r>
              <a:rPr lang="en-US" dirty="0"/>
              <a:t>2019 Legislative Opposition</a:t>
            </a:r>
          </a:p>
        </p:txBody>
      </p:sp>
      <p:sp>
        <p:nvSpPr>
          <p:cNvPr id="6" name="TextBox 5">
            <a:extLst>
              <a:ext uri="{FF2B5EF4-FFF2-40B4-BE49-F238E27FC236}">
                <a16:creationId xmlns="" xmlns:a16="http://schemas.microsoft.com/office/drawing/2014/main" id="{44A80D34-AB0E-4C57-9A5B-091D358F003B}"/>
              </a:ext>
            </a:extLst>
          </p:cNvPr>
          <p:cNvSpPr txBox="1"/>
          <p:nvPr/>
        </p:nvSpPr>
        <p:spPr>
          <a:xfrm>
            <a:off x="1045030" y="1845140"/>
            <a:ext cx="9393380" cy="4339650"/>
          </a:xfrm>
          <a:prstGeom prst="rect">
            <a:avLst/>
          </a:prstGeom>
          <a:noFill/>
        </p:spPr>
        <p:txBody>
          <a:bodyPr wrap="square" numCol="2" rtlCol="0">
            <a:spAutoFit/>
          </a:bodyPr>
          <a:lstStyle/>
          <a:p>
            <a:r>
              <a:rPr lang="en-US" sz="2400" b="1" u="sng" dirty="0"/>
              <a:t>Senator Gayle Harrell  (R)        </a:t>
            </a:r>
          </a:p>
          <a:p>
            <a:r>
              <a:rPr lang="en-US" dirty="0"/>
              <a:t>Senate Health Policy Chair</a:t>
            </a:r>
          </a:p>
          <a:p>
            <a:endParaRPr lang="en-US" dirty="0"/>
          </a:p>
          <a:p>
            <a:endParaRPr lang="en-US" dirty="0"/>
          </a:p>
          <a:p>
            <a:r>
              <a:rPr lang="en-US" b="1" u="sng" dirty="0"/>
              <a:t>District Office</a:t>
            </a:r>
          </a:p>
          <a:p>
            <a:r>
              <a:rPr lang="en-US" dirty="0"/>
              <a:t>215 SW Federal Highway</a:t>
            </a:r>
          </a:p>
          <a:p>
            <a:r>
              <a:rPr lang="en-US" dirty="0"/>
              <a:t>Suite 203</a:t>
            </a:r>
          </a:p>
          <a:p>
            <a:r>
              <a:rPr lang="en-US" dirty="0"/>
              <a:t>Stuart, FL 34994</a:t>
            </a:r>
          </a:p>
          <a:p>
            <a:r>
              <a:rPr lang="en-US" dirty="0"/>
              <a:t>(772) 221-4019</a:t>
            </a:r>
          </a:p>
          <a:p>
            <a:r>
              <a:rPr lang="en-US" dirty="0"/>
              <a:t>Senate VOIP: 42500</a:t>
            </a:r>
          </a:p>
          <a:p>
            <a:r>
              <a:rPr lang="en-US" dirty="0"/>
              <a:t>FAX (888) 263-7895</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u="sng" dirty="0"/>
              <a:t>Tallahassee Office</a:t>
            </a:r>
          </a:p>
          <a:p>
            <a:r>
              <a:rPr lang="en-US" dirty="0"/>
              <a:t>310 Senate Building</a:t>
            </a:r>
          </a:p>
          <a:p>
            <a:r>
              <a:rPr lang="en-US" dirty="0"/>
              <a:t>404 South Monroe Street</a:t>
            </a:r>
          </a:p>
          <a:p>
            <a:r>
              <a:rPr lang="en-US" dirty="0"/>
              <a:t>Tallahassee, FL 32399-1100</a:t>
            </a:r>
          </a:p>
          <a:p>
            <a:r>
              <a:rPr lang="en-US" dirty="0"/>
              <a:t>(850) 487-5025</a:t>
            </a:r>
          </a:p>
          <a:p>
            <a:r>
              <a:rPr lang="en-US" dirty="0"/>
              <a:t>Senate VOIP: 5025</a:t>
            </a:r>
          </a:p>
        </p:txBody>
      </p:sp>
      <p:pic>
        <p:nvPicPr>
          <p:cNvPr id="9" name="Picture 8">
            <a:extLst>
              <a:ext uri="{FF2B5EF4-FFF2-40B4-BE49-F238E27FC236}">
                <a16:creationId xmlns="" xmlns:a16="http://schemas.microsoft.com/office/drawing/2014/main" id="{E9FC5FF1-0104-4163-BFBB-F51880F0FF40}"/>
              </a:ext>
            </a:extLst>
          </p:cNvPr>
          <p:cNvPicPr>
            <a:picLocks noChangeAspect="1"/>
          </p:cNvPicPr>
          <p:nvPr/>
        </p:nvPicPr>
        <p:blipFill>
          <a:blip r:embed="rId3"/>
          <a:stretch>
            <a:fillRect/>
          </a:stretch>
        </p:blipFill>
        <p:spPr>
          <a:xfrm>
            <a:off x="9182966" y="2935721"/>
            <a:ext cx="2668608" cy="3232709"/>
          </a:xfrm>
          <a:prstGeom prst="rect">
            <a:avLst/>
          </a:prstGeom>
        </p:spPr>
      </p:pic>
    </p:spTree>
    <p:extLst>
      <p:ext uri="{BB962C8B-B14F-4D97-AF65-F5344CB8AC3E}">
        <p14:creationId xmlns:p14="http://schemas.microsoft.com/office/powerpoint/2010/main" val="78581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00270-D9B2-4ECE-98B7-E9DE135D5AFA}"/>
              </a:ext>
            </a:extLst>
          </p:cNvPr>
          <p:cNvSpPr>
            <a:spLocks noGrp="1"/>
          </p:cNvSpPr>
          <p:nvPr>
            <p:ph type="title"/>
          </p:nvPr>
        </p:nvSpPr>
        <p:spPr>
          <a:xfrm>
            <a:off x="921328" y="397741"/>
            <a:ext cx="10515600" cy="1325563"/>
          </a:xfrm>
        </p:spPr>
        <p:txBody>
          <a:bodyPr/>
          <a:lstStyle/>
          <a:p>
            <a:pPr algn="ctr"/>
            <a:r>
              <a:rPr lang="en-US" dirty="0"/>
              <a:t>2019 Legislative Opposition</a:t>
            </a:r>
          </a:p>
        </p:txBody>
      </p:sp>
      <p:sp>
        <p:nvSpPr>
          <p:cNvPr id="6" name="TextBox 5">
            <a:extLst>
              <a:ext uri="{FF2B5EF4-FFF2-40B4-BE49-F238E27FC236}">
                <a16:creationId xmlns="" xmlns:a16="http://schemas.microsoft.com/office/drawing/2014/main" id="{44A80D34-AB0E-4C57-9A5B-091D358F003B}"/>
              </a:ext>
            </a:extLst>
          </p:cNvPr>
          <p:cNvSpPr txBox="1"/>
          <p:nvPr/>
        </p:nvSpPr>
        <p:spPr>
          <a:xfrm>
            <a:off x="1045030" y="1845140"/>
            <a:ext cx="9393380" cy="4339650"/>
          </a:xfrm>
          <a:prstGeom prst="rect">
            <a:avLst/>
          </a:prstGeom>
          <a:noFill/>
        </p:spPr>
        <p:txBody>
          <a:bodyPr wrap="square" numCol="2" rtlCol="0">
            <a:spAutoFit/>
          </a:bodyPr>
          <a:lstStyle/>
          <a:p>
            <a:r>
              <a:rPr lang="en-US" sz="2400" b="1" u="sng" dirty="0"/>
              <a:t>Senator Lori Berman (D)</a:t>
            </a:r>
          </a:p>
          <a:p>
            <a:r>
              <a:rPr lang="en-US" dirty="0"/>
              <a:t>Senate Health Policy Vice Chair</a:t>
            </a:r>
          </a:p>
          <a:p>
            <a:endParaRPr lang="en-US" dirty="0"/>
          </a:p>
          <a:p>
            <a:endParaRPr lang="en-US" dirty="0"/>
          </a:p>
          <a:p>
            <a:r>
              <a:rPr lang="en-US" b="1" u="sng" dirty="0"/>
              <a:t>District Office</a:t>
            </a:r>
          </a:p>
          <a:p>
            <a:r>
              <a:rPr lang="en-US" dirty="0"/>
              <a:t>2300 High Ridge Road</a:t>
            </a:r>
            <a:br>
              <a:rPr lang="en-US" dirty="0"/>
            </a:br>
            <a:r>
              <a:rPr lang="en-US" dirty="0"/>
              <a:t>Suite 161</a:t>
            </a:r>
            <a:br>
              <a:rPr lang="en-US" dirty="0"/>
            </a:br>
            <a:r>
              <a:rPr lang="en-US" dirty="0"/>
              <a:t>Boynton Beach, FL 33426</a:t>
            </a:r>
            <a:br>
              <a:rPr lang="en-US" dirty="0"/>
            </a:br>
            <a:r>
              <a:rPr lang="en-US" dirty="0"/>
              <a:t>(561) 292-6014</a:t>
            </a:r>
            <a:br>
              <a:rPr lang="en-US" dirty="0"/>
            </a:br>
            <a:r>
              <a:rPr lang="en-US" dirty="0"/>
              <a:t>Senate VOIP: 43100</a:t>
            </a:r>
            <a:br>
              <a:rPr lang="en-US" dirty="0"/>
            </a:br>
            <a:r>
              <a:rPr lang="en-US" dirty="0"/>
              <a:t>FAX (888) 284-6491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u="sng" dirty="0"/>
              <a:t>Tallahassee Office</a:t>
            </a:r>
          </a:p>
          <a:p>
            <a:r>
              <a:rPr lang="en-US" dirty="0"/>
              <a:t>311 Senate Building</a:t>
            </a:r>
            <a:br>
              <a:rPr lang="en-US" dirty="0"/>
            </a:br>
            <a:r>
              <a:rPr lang="en-US" dirty="0"/>
              <a:t>404 South Monroe Street</a:t>
            </a:r>
            <a:br>
              <a:rPr lang="en-US" dirty="0"/>
            </a:br>
            <a:r>
              <a:rPr lang="en-US" dirty="0"/>
              <a:t>Tallahassee, FL 32399-1100</a:t>
            </a:r>
            <a:br>
              <a:rPr lang="en-US" dirty="0"/>
            </a:br>
            <a:r>
              <a:rPr lang="en-US" dirty="0"/>
              <a:t>(850) 487-5031</a:t>
            </a:r>
            <a:br>
              <a:rPr lang="en-US" dirty="0"/>
            </a:br>
            <a:r>
              <a:rPr lang="en-US" dirty="0"/>
              <a:t>Senate VOIP: 5031</a:t>
            </a:r>
            <a:br>
              <a:rPr lang="en-US" dirty="0"/>
            </a:br>
            <a:endParaRPr lang="en-US" dirty="0"/>
          </a:p>
          <a:p>
            <a:endParaRPr lang="en-US" dirty="0"/>
          </a:p>
        </p:txBody>
      </p:sp>
      <p:pic>
        <p:nvPicPr>
          <p:cNvPr id="3" name="Picture 2">
            <a:extLst>
              <a:ext uri="{FF2B5EF4-FFF2-40B4-BE49-F238E27FC236}">
                <a16:creationId xmlns="" xmlns:a16="http://schemas.microsoft.com/office/drawing/2014/main" id="{8DBF483D-23BA-454F-8D34-C7B9EF01FC6B}"/>
              </a:ext>
            </a:extLst>
          </p:cNvPr>
          <p:cNvPicPr>
            <a:picLocks noChangeAspect="1"/>
          </p:cNvPicPr>
          <p:nvPr/>
        </p:nvPicPr>
        <p:blipFill>
          <a:blip r:embed="rId3"/>
          <a:stretch>
            <a:fillRect/>
          </a:stretch>
        </p:blipFill>
        <p:spPr>
          <a:xfrm>
            <a:off x="9239004" y="2797527"/>
            <a:ext cx="2600696" cy="3430108"/>
          </a:xfrm>
          <a:prstGeom prst="rect">
            <a:avLst/>
          </a:prstGeom>
        </p:spPr>
      </p:pic>
    </p:spTree>
    <p:extLst>
      <p:ext uri="{BB962C8B-B14F-4D97-AF65-F5344CB8AC3E}">
        <p14:creationId xmlns:p14="http://schemas.microsoft.com/office/powerpoint/2010/main" val="188766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00270-D9B2-4ECE-98B7-E9DE135D5AFA}"/>
              </a:ext>
            </a:extLst>
          </p:cNvPr>
          <p:cNvSpPr>
            <a:spLocks noGrp="1"/>
          </p:cNvSpPr>
          <p:nvPr>
            <p:ph type="title"/>
          </p:nvPr>
        </p:nvSpPr>
        <p:spPr>
          <a:xfrm>
            <a:off x="921328" y="397741"/>
            <a:ext cx="10515600" cy="1325563"/>
          </a:xfrm>
        </p:spPr>
        <p:txBody>
          <a:bodyPr/>
          <a:lstStyle/>
          <a:p>
            <a:pPr algn="ctr"/>
            <a:r>
              <a:rPr lang="en-US" dirty="0"/>
              <a:t>2019 Legislative Opposition</a:t>
            </a:r>
          </a:p>
        </p:txBody>
      </p:sp>
      <p:sp>
        <p:nvSpPr>
          <p:cNvPr id="6" name="TextBox 5">
            <a:extLst>
              <a:ext uri="{FF2B5EF4-FFF2-40B4-BE49-F238E27FC236}">
                <a16:creationId xmlns="" xmlns:a16="http://schemas.microsoft.com/office/drawing/2014/main" id="{44A80D34-AB0E-4C57-9A5B-091D358F003B}"/>
              </a:ext>
            </a:extLst>
          </p:cNvPr>
          <p:cNvSpPr txBox="1"/>
          <p:nvPr/>
        </p:nvSpPr>
        <p:spPr>
          <a:xfrm>
            <a:off x="1045030" y="1845140"/>
            <a:ext cx="9393380" cy="4339650"/>
          </a:xfrm>
          <a:prstGeom prst="rect">
            <a:avLst/>
          </a:prstGeom>
          <a:noFill/>
        </p:spPr>
        <p:txBody>
          <a:bodyPr wrap="square" numCol="2" rtlCol="0">
            <a:spAutoFit/>
          </a:bodyPr>
          <a:lstStyle/>
          <a:p>
            <a:r>
              <a:rPr lang="en-US" sz="2400" b="1" u="sng" dirty="0"/>
              <a:t>Senator Ron DeSantis (R)</a:t>
            </a:r>
          </a:p>
          <a:p>
            <a:r>
              <a:rPr lang="en-US" dirty="0"/>
              <a:t>Florida Governor </a:t>
            </a:r>
          </a:p>
          <a:p>
            <a:endParaRPr lang="en-US" dirty="0"/>
          </a:p>
          <a:p>
            <a:endParaRPr lang="en-US" b="1" u="sng" dirty="0"/>
          </a:p>
          <a:p>
            <a:r>
              <a:rPr lang="en-US" b="1" u="sng" dirty="0"/>
              <a:t>Tallahassee Office</a:t>
            </a:r>
          </a:p>
          <a:p>
            <a:r>
              <a:rPr lang="en-US" dirty="0"/>
              <a:t>Office of Governor Ron DeSantis</a:t>
            </a:r>
            <a:br>
              <a:rPr lang="en-US" dirty="0"/>
            </a:br>
            <a:r>
              <a:rPr lang="en-US" dirty="0"/>
              <a:t>State of Florida</a:t>
            </a:r>
            <a:br>
              <a:rPr lang="en-US" dirty="0"/>
            </a:br>
            <a:r>
              <a:rPr lang="en-US" dirty="0"/>
              <a:t>The Capitol</a:t>
            </a:r>
            <a:br>
              <a:rPr lang="en-US" dirty="0"/>
            </a:br>
            <a:r>
              <a:rPr lang="en-US" dirty="0"/>
              <a:t>400 S. Monroe St.</a:t>
            </a:r>
            <a:br>
              <a:rPr lang="en-US" dirty="0"/>
            </a:br>
            <a:r>
              <a:rPr lang="en-US" dirty="0"/>
              <a:t>Tallahassee, FL 32399-0001</a:t>
            </a:r>
          </a:p>
          <a:p>
            <a:r>
              <a:rPr lang="en-US" dirty="0"/>
              <a:t>(850) 717-9337</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r>
            <a:br>
              <a:rPr lang="en-US" dirty="0"/>
            </a:br>
            <a:r>
              <a:rPr lang="en-US" dirty="0"/>
              <a:t/>
            </a:r>
            <a:br>
              <a:rPr lang="en-US" dirty="0"/>
            </a:br>
            <a:endParaRPr lang="en-US" dirty="0"/>
          </a:p>
          <a:p>
            <a:endParaRPr lang="en-US" dirty="0"/>
          </a:p>
        </p:txBody>
      </p:sp>
      <p:pic>
        <p:nvPicPr>
          <p:cNvPr id="4" name="Picture 3">
            <a:extLst>
              <a:ext uri="{FF2B5EF4-FFF2-40B4-BE49-F238E27FC236}">
                <a16:creationId xmlns="" xmlns:a16="http://schemas.microsoft.com/office/drawing/2014/main" id="{028D53A0-563F-4A39-9813-020AED0204CD}"/>
              </a:ext>
            </a:extLst>
          </p:cNvPr>
          <p:cNvPicPr>
            <a:picLocks noChangeAspect="1"/>
          </p:cNvPicPr>
          <p:nvPr/>
        </p:nvPicPr>
        <p:blipFill>
          <a:blip r:embed="rId3"/>
          <a:stretch>
            <a:fillRect/>
          </a:stretch>
        </p:blipFill>
        <p:spPr>
          <a:xfrm>
            <a:off x="8800851" y="2030742"/>
            <a:ext cx="2991346" cy="4196877"/>
          </a:xfrm>
          <a:prstGeom prst="rect">
            <a:avLst/>
          </a:prstGeom>
        </p:spPr>
      </p:pic>
    </p:spTree>
    <p:extLst>
      <p:ext uri="{BB962C8B-B14F-4D97-AF65-F5344CB8AC3E}">
        <p14:creationId xmlns:p14="http://schemas.microsoft.com/office/powerpoint/2010/main" val="385787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00270-D9B2-4ECE-98B7-E9DE135D5AFA}"/>
              </a:ext>
            </a:extLst>
          </p:cNvPr>
          <p:cNvSpPr>
            <a:spLocks noGrp="1"/>
          </p:cNvSpPr>
          <p:nvPr>
            <p:ph type="title"/>
          </p:nvPr>
        </p:nvSpPr>
        <p:spPr>
          <a:xfrm>
            <a:off x="921328" y="397741"/>
            <a:ext cx="10515600" cy="1325563"/>
          </a:xfrm>
        </p:spPr>
        <p:txBody>
          <a:bodyPr/>
          <a:lstStyle/>
          <a:p>
            <a:pPr algn="ctr"/>
            <a:r>
              <a:rPr lang="en-US" dirty="0"/>
              <a:t>2019 Legislative Leadership</a:t>
            </a:r>
          </a:p>
        </p:txBody>
      </p:sp>
      <p:sp>
        <p:nvSpPr>
          <p:cNvPr id="6" name="TextBox 5">
            <a:extLst>
              <a:ext uri="{FF2B5EF4-FFF2-40B4-BE49-F238E27FC236}">
                <a16:creationId xmlns="" xmlns:a16="http://schemas.microsoft.com/office/drawing/2014/main" id="{44A80D34-AB0E-4C57-9A5B-091D358F003B}"/>
              </a:ext>
            </a:extLst>
          </p:cNvPr>
          <p:cNvSpPr txBox="1"/>
          <p:nvPr/>
        </p:nvSpPr>
        <p:spPr>
          <a:xfrm>
            <a:off x="1045030" y="1845140"/>
            <a:ext cx="9393380" cy="4339650"/>
          </a:xfrm>
          <a:prstGeom prst="rect">
            <a:avLst/>
          </a:prstGeom>
          <a:noFill/>
        </p:spPr>
        <p:txBody>
          <a:bodyPr wrap="square" numCol="2" rtlCol="0">
            <a:spAutoFit/>
          </a:bodyPr>
          <a:lstStyle/>
          <a:p>
            <a:r>
              <a:rPr lang="en-US" sz="2400" b="1" u="sng" dirty="0"/>
              <a:t>Senator Bill Galvano (R)</a:t>
            </a:r>
          </a:p>
          <a:p>
            <a:r>
              <a:rPr lang="en-US" dirty="0"/>
              <a:t>Senate President</a:t>
            </a:r>
          </a:p>
          <a:p>
            <a:endParaRPr lang="en-US" dirty="0"/>
          </a:p>
          <a:p>
            <a:endParaRPr lang="en-US" dirty="0"/>
          </a:p>
          <a:p>
            <a:r>
              <a:rPr lang="en-US" b="1" u="sng" dirty="0"/>
              <a:t>District Office</a:t>
            </a:r>
          </a:p>
          <a:p>
            <a:r>
              <a:rPr lang="en-US" dirty="0"/>
              <a:t>1023 Manatee Avenue West</a:t>
            </a:r>
            <a:br>
              <a:rPr lang="en-US" dirty="0"/>
            </a:br>
            <a:r>
              <a:rPr lang="en-US" dirty="0"/>
              <a:t>Suite 201</a:t>
            </a:r>
            <a:br>
              <a:rPr lang="en-US" dirty="0"/>
            </a:br>
            <a:r>
              <a:rPr lang="en-US" dirty="0"/>
              <a:t>Bradenton, FL 34205</a:t>
            </a:r>
            <a:br>
              <a:rPr lang="en-US" dirty="0"/>
            </a:br>
            <a:r>
              <a:rPr lang="en-US" dirty="0"/>
              <a:t>(941) 741-3401</a:t>
            </a:r>
            <a:br>
              <a:rPr lang="en-US" dirty="0"/>
            </a:br>
            <a:r>
              <a:rPr lang="en-US" dirty="0"/>
              <a:t>Senate VOIP: 42100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u="sng" dirty="0"/>
              <a:t>Tallahassee Office</a:t>
            </a:r>
          </a:p>
          <a:p>
            <a:r>
              <a:rPr lang="en-US" dirty="0"/>
              <a:t>305 Senate Building</a:t>
            </a:r>
            <a:br>
              <a:rPr lang="en-US" dirty="0"/>
            </a:br>
            <a:r>
              <a:rPr lang="en-US" dirty="0"/>
              <a:t>404 South Monroe Street</a:t>
            </a:r>
            <a:br>
              <a:rPr lang="en-US" dirty="0"/>
            </a:br>
            <a:r>
              <a:rPr lang="en-US" dirty="0"/>
              <a:t>Tallahassee, FL 32399-1100</a:t>
            </a:r>
            <a:br>
              <a:rPr lang="en-US" dirty="0"/>
            </a:br>
            <a:r>
              <a:rPr lang="en-US" dirty="0"/>
              <a:t>(850) 487-5021</a:t>
            </a:r>
            <a:br>
              <a:rPr lang="en-US" dirty="0"/>
            </a:br>
            <a:r>
              <a:rPr lang="en-US" dirty="0"/>
              <a:t>Senate VOIP: 5021</a:t>
            </a:r>
            <a:br>
              <a:rPr lang="en-US" dirty="0"/>
            </a:br>
            <a:endParaRPr lang="en-US" dirty="0"/>
          </a:p>
          <a:p>
            <a:endParaRPr lang="en-US" dirty="0"/>
          </a:p>
        </p:txBody>
      </p:sp>
      <p:pic>
        <p:nvPicPr>
          <p:cNvPr id="5" name="Picture 4" descr="A person in a suit and tie&#10;&#10;Description automatically generated">
            <a:extLst>
              <a:ext uri="{FF2B5EF4-FFF2-40B4-BE49-F238E27FC236}">
                <a16:creationId xmlns="" xmlns:a16="http://schemas.microsoft.com/office/drawing/2014/main" id="{8DC0334A-1CC2-4513-A8A8-50CBC434F896}"/>
              </a:ext>
            </a:extLst>
          </p:cNvPr>
          <p:cNvPicPr>
            <a:picLocks noChangeAspect="1"/>
          </p:cNvPicPr>
          <p:nvPr/>
        </p:nvPicPr>
        <p:blipFill>
          <a:blip r:embed="rId3"/>
          <a:stretch>
            <a:fillRect/>
          </a:stretch>
        </p:blipFill>
        <p:spPr>
          <a:xfrm>
            <a:off x="9181407" y="2606276"/>
            <a:ext cx="2658291" cy="3534809"/>
          </a:xfrm>
          <a:prstGeom prst="rect">
            <a:avLst/>
          </a:prstGeom>
        </p:spPr>
      </p:pic>
    </p:spTree>
    <p:extLst>
      <p:ext uri="{BB962C8B-B14F-4D97-AF65-F5344CB8AC3E}">
        <p14:creationId xmlns:p14="http://schemas.microsoft.com/office/powerpoint/2010/main" val="264176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A9408-DD02-4587-AF37-418FAAA44648}"/>
              </a:ext>
            </a:extLst>
          </p:cNvPr>
          <p:cNvSpPr>
            <a:spLocks noGrp="1"/>
          </p:cNvSpPr>
          <p:nvPr>
            <p:ph type="title"/>
          </p:nvPr>
        </p:nvSpPr>
        <p:spPr>
          <a:xfrm>
            <a:off x="428263" y="365126"/>
            <a:ext cx="11377913" cy="1174308"/>
          </a:xfrm>
        </p:spPr>
        <p:txBody>
          <a:bodyPr>
            <a:normAutofit/>
          </a:bodyPr>
          <a:lstStyle/>
          <a:p>
            <a:pPr algn="ctr"/>
            <a:r>
              <a:rPr lang="en-US" sz="4800" b="1" u="sng" dirty="0"/>
              <a:t>Brief Legislative Process Review</a:t>
            </a:r>
            <a:br>
              <a:rPr lang="en-US" sz="4800" b="1" u="sng" dirty="0"/>
            </a:br>
            <a:r>
              <a:rPr lang="en-US" sz="2000" b="1" u="sng" dirty="0"/>
              <a:t>How does an idea become a law in Florida?</a:t>
            </a:r>
            <a:endParaRPr lang="en-US" sz="4800" b="1" u="sng" dirty="0"/>
          </a:p>
        </p:txBody>
      </p:sp>
      <p:sp>
        <p:nvSpPr>
          <p:cNvPr id="3" name="Content Placeholder 2">
            <a:extLst>
              <a:ext uri="{FF2B5EF4-FFF2-40B4-BE49-F238E27FC236}">
                <a16:creationId xmlns="" xmlns:a16="http://schemas.microsoft.com/office/drawing/2014/main" id="{AB6FD46A-F8A3-4F6C-93F1-7DD3FA930132}"/>
              </a:ext>
            </a:extLst>
          </p:cNvPr>
          <p:cNvSpPr>
            <a:spLocks noGrp="1"/>
          </p:cNvSpPr>
          <p:nvPr>
            <p:ph idx="1"/>
          </p:nvPr>
        </p:nvSpPr>
        <p:spPr>
          <a:xfrm>
            <a:off x="838200" y="1825625"/>
            <a:ext cx="11222620" cy="3635017"/>
          </a:xfrm>
        </p:spPr>
        <p:txBody>
          <a:bodyPr>
            <a:normAutofit/>
          </a:bodyPr>
          <a:lstStyle/>
          <a:p>
            <a:r>
              <a:rPr lang="en-US" sz="1400" dirty="0"/>
              <a:t>A legislator or an interested party has an idea that is brought to the attention of the proper person, generally a legislator. That idea is then drafted into a bill or proposed legislation. A bill can originate in either chamber (House of Representatives or Senate), however the process differs slightly between chambers.</a:t>
            </a:r>
          </a:p>
          <a:p>
            <a:r>
              <a:rPr lang="en-US" sz="1400" dirty="0"/>
              <a:t>Either a member of the House or Senate can file a bill. The bill is assigned to a committee or several committees, depending on the content of the measure. These proposals usually have a companion bill in the other chamber. Companion bills are similar and address the same issues.</a:t>
            </a:r>
          </a:p>
          <a:p>
            <a:r>
              <a:rPr lang="en-US" sz="1400" dirty="0"/>
              <a:t>The proposed legislation is amended and debated at the committee level. If approved in committee, they are forwarded to the next committee of reference and then to the floor of the House of Representatives and Senate for further action. Further debate and amendments can occur on the floor of either the Senate or the House. Companion bills often move through the process concurrently. </a:t>
            </a:r>
          </a:p>
          <a:p>
            <a:r>
              <a:rPr lang="en-US" sz="1400" dirty="0"/>
              <a:t>If a bill passes in one house, it is sent to the other house for review. A bill goes through the same process in the second house as it did in the first. A bill can go back and forth between chambers until a consensus by lawmakers is reached. Of course, the measure could fail at any point in the process. </a:t>
            </a:r>
          </a:p>
          <a:p>
            <a:r>
              <a:rPr lang="en-US" sz="1400" dirty="0"/>
              <a:t>Once a bill has passed on the floor in both chambers in identical form, it proceeds to the Governor for a  signature. Once signed by the Governor, the bill becomes law. If the Governor vetoes the bill, then it takes a 2/3 majority of both the Senate and the House to override his veto. A bill may also become a law if the Governor does not sign or veto it within a specific amount of time after the bill has been presented to the Governor. </a:t>
            </a:r>
          </a:p>
          <a:p>
            <a:r>
              <a:rPr lang="en-US" sz="1400" dirty="0"/>
              <a:t> The public, lobbyists, or a group's representatives can provide input on the legislation at each of the above stages.</a:t>
            </a:r>
          </a:p>
          <a:p>
            <a:endParaRPr lang="en-US" sz="1400" dirty="0"/>
          </a:p>
        </p:txBody>
      </p:sp>
      <p:pic>
        <p:nvPicPr>
          <p:cNvPr id="5" name="Picture 4">
            <a:extLst>
              <a:ext uri="{FF2B5EF4-FFF2-40B4-BE49-F238E27FC236}">
                <a16:creationId xmlns="" xmlns:a16="http://schemas.microsoft.com/office/drawing/2014/main" id="{D4D52829-DCFD-4C94-9469-A0FF8C4D76B5}"/>
              </a:ext>
            </a:extLst>
          </p:cNvPr>
          <p:cNvPicPr>
            <a:picLocks noChangeAspect="1"/>
          </p:cNvPicPr>
          <p:nvPr/>
        </p:nvPicPr>
        <p:blipFill>
          <a:blip r:embed="rId2"/>
          <a:stretch>
            <a:fillRect/>
          </a:stretch>
        </p:blipFill>
        <p:spPr>
          <a:xfrm>
            <a:off x="10853707" y="5168625"/>
            <a:ext cx="1207113" cy="1603387"/>
          </a:xfrm>
          <a:prstGeom prst="rect">
            <a:avLst/>
          </a:prstGeom>
        </p:spPr>
      </p:pic>
    </p:spTree>
    <p:extLst>
      <p:ext uri="{BB962C8B-B14F-4D97-AF65-F5344CB8AC3E}">
        <p14:creationId xmlns:p14="http://schemas.microsoft.com/office/powerpoint/2010/main" val="164843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00270-D9B2-4ECE-98B7-E9DE135D5AFA}"/>
              </a:ext>
            </a:extLst>
          </p:cNvPr>
          <p:cNvSpPr>
            <a:spLocks noGrp="1"/>
          </p:cNvSpPr>
          <p:nvPr>
            <p:ph type="title"/>
          </p:nvPr>
        </p:nvSpPr>
        <p:spPr>
          <a:xfrm>
            <a:off x="921328" y="397741"/>
            <a:ext cx="10515600" cy="1325563"/>
          </a:xfrm>
        </p:spPr>
        <p:txBody>
          <a:bodyPr/>
          <a:lstStyle/>
          <a:p>
            <a:pPr algn="ctr"/>
            <a:r>
              <a:rPr lang="en-US" dirty="0"/>
              <a:t>2019 Legislative Leadership</a:t>
            </a:r>
          </a:p>
        </p:txBody>
      </p:sp>
      <p:sp>
        <p:nvSpPr>
          <p:cNvPr id="6" name="TextBox 5">
            <a:extLst>
              <a:ext uri="{FF2B5EF4-FFF2-40B4-BE49-F238E27FC236}">
                <a16:creationId xmlns="" xmlns:a16="http://schemas.microsoft.com/office/drawing/2014/main" id="{44A80D34-AB0E-4C57-9A5B-091D358F003B}"/>
              </a:ext>
            </a:extLst>
          </p:cNvPr>
          <p:cNvSpPr txBox="1"/>
          <p:nvPr/>
        </p:nvSpPr>
        <p:spPr>
          <a:xfrm>
            <a:off x="1045030" y="1845140"/>
            <a:ext cx="9393380" cy="4339650"/>
          </a:xfrm>
          <a:prstGeom prst="rect">
            <a:avLst/>
          </a:prstGeom>
          <a:noFill/>
        </p:spPr>
        <p:txBody>
          <a:bodyPr wrap="square" numCol="2" rtlCol="0">
            <a:spAutoFit/>
          </a:bodyPr>
          <a:lstStyle/>
          <a:p>
            <a:r>
              <a:rPr lang="en-US" sz="2400" b="1" u="sng" dirty="0"/>
              <a:t>Representative Jose Oliva (R)</a:t>
            </a:r>
          </a:p>
          <a:p>
            <a:r>
              <a:rPr lang="en-US" dirty="0"/>
              <a:t>Speaker of the House</a:t>
            </a:r>
          </a:p>
          <a:p>
            <a:endParaRPr lang="en-US" dirty="0"/>
          </a:p>
          <a:p>
            <a:endParaRPr lang="en-US" dirty="0"/>
          </a:p>
          <a:p>
            <a:endParaRPr lang="en-US" dirty="0"/>
          </a:p>
          <a:p>
            <a:r>
              <a:rPr lang="en-US" b="1" u="sng" dirty="0"/>
              <a:t>District Office</a:t>
            </a:r>
          </a:p>
          <a:p>
            <a:r>
              <a:rPr lang="en-US" dirty="0"/>
              <a:t>3798 West 12th Avenue</a:t>
            </a:r>
          </a:p>
          <a:p>
            <a:r>
              <a:rPr lang="en-US" dirty="0"/>
              <a:t>Suite A</a:t>
            </a:r>
          </a:p>
          <a:p>
            <a:r>
              <a:rPr lang="en-US" dirty="0"/>
              <a:t>Hialeah, FL 33012-4126</a:t>
            </a:r>
          </a:p>
          <a:p>
            <a:r>
              <a:rPr lang="en-US" dirty="0"/>
              <a:t>(305) 364-3114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u="sng" dirty="0"/>
              <a:t>Tallahassee Office</a:t>
            </a:r>
          </a:p>
          <a:p>
            <a:r>
              <a:rPr lang="en-US" dirty="0"/>
              <a:t>420 The Capitol</a:t>
            </a:r>
          </a:p>
          <a:p>
            <a:r>
              <a:rPr lang="en-US" dirty="0"/>
              <a:t>402 South Monroe Street</a:t>
            </a:r>
          </a:p>
          <a:p>
            <a:r>
              <a:rPr lang="en-US" dirty="0"/>
              <a:t>Tallahassee, FL 32399-1300</a:t>
            </a:r>
          </a:p>
          <a:p>
            <a:r>
              <a:rPr lang="en-US" dirty="0"/>
              <a:t>(850) 717-5110 </a:t>
            </a:r>
            <a:br>
              <a:rPr lang="en-US" dirty="0"/>
            </a:br>
            <a:endParaRPr lang="en-US" dirty="0"/>
          </a:p>
          <a:p>
            <a:endParaRPr lang="en-US" dirty="0"/>
          </a:p>
        </p:txBody>
      </p:sp>
      <p:pic>
        <p:nvPicPr>
          <p:cNvPr id="3" name="Picture 2">
            <a:extLst>
              <a:ext uri="{FF2B5EF4-FFF2-40B4-BE49-F238E27FC236}">
                <a16:creationId xmlns="" xmlns:a16="http://schemas.microsoft.com/office/drawing/2014/main" id="{1C212FE3-3C12-4BB2-8DE5-C9B357E52A0D}"/>
              </a:ext>
            </a:extLst>
          </p:cNvPr>
          <p:cNvPicPr>
            <a:picLocks noChangeAspect="1"/>
          </p:cNvPicPr>
          <p:nvPr/>
        </p:nvPicPr>
        <p:blipFill>
          <a:blip r:embed="rId3"/>
          <a:stretch>
            <a:fillRect/>
          </a:stretch>
        </p:blipFill>
        <p:spPr>
          <a:xfrm>
            <a:off x="9119135" y="2476499"/>
            <a:ext cx="2649311" cy="3532415"/>
          </a:xfrm>
          <a:prstGeom prst="rect">
            <a:avLst/>
          </a:prstGeom>
        </p:spPr>
      </p:pic>
    </p:spTree>
    <p:extLst>
      <p:ext uri="{BB962C8B-B14F-4D97-AF65-F5344CB8AC3E}">
        <p14:creationId xmlns:p14="http://schemas.microsoft.com/office/powerpoint/2010/main" val="370349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829ABB-C7EF-43A8-B454-04BF2470A67C}"/>
              </a:ext>
            </a:extLst>
          </p:cNvPr>
          <p:cNvSpPr>
            <a:spLocks noGrp="1"/>
          </p:cNvSpPr>
          <p:nvPr>
            <p:ph type="title"/>
          </p:nvPr>
        </p:nvSpPr>
        <p:spPr/>
        <p:txBody>
          <a:bodyPr/>
          <a:lstStyle/>
          <a:p>
            <a:pPr algn="ctr"/>
            <a:r>
              <a:rPr lang="en-US" dirty="0"/>
              <a:t>How do we move forward?</a:t>
            </a:r>
          </a:p>
        </p:txBody>
      </p:sp>
      <p:pic>
        <p:nvPicPr>
          <p:cNvPr id="4" name="Content Placeholder 3">
            <a:extLst>
              <a:ext uri="{FF2B5EF4-FFF2-40B4-BE49-F238E27FC236}">
                <a16:creationId xmlns="" xmlns:a16="http://schemas.microsoft.com/office/drawing/2014/main" id="{06160183-8B14-4D38-AA79-554639FC29ED}"/>
              </a:ext>
            </a:extLst>
          </p:cNvPr>
          <p:cNvPicPr>
            <a:picLocks noGrp="1" noChangeAspect="1"/>
          </p:cNvPicPr>
          <p:nvPr>
            <p:ph idx="1"/>
          </p:nvPr>
        </p:nvPicPr>
        <p:blipFill>
          <a:blip r:embed="rId3"/>
          <a:stretch>
            <a:fillRect/>
          </a:stretch>
        </p:blipFill>
        <p:spPr>
          <a:xfrm>
            <a:off x="6565338" y="1825625"/>
            <a:ext cx="4788462" cy="3635375"/>
          </a:xfrm>
          <a:prstGeom prst="rect">
            <a:avLst/>
          </a:prstGeom>
        </p:spPr>
      </p:pic>
      <p:pic>
        <p:nvPicPr>
          <p:cNvPr id="5" name="Picture 4">
            <a:extLst>
              <a:ext uri="{FF2B5EF4-FFF2-40B4-BE49-F238E27FC236}">
                <a16:creationId xmlns="" xmlns:a16="http://schemas.microsoft.com/office/drawing/2014/main" id="{803A92A5-A5EA-4C48-9D79-2022BE35E452}"/>
              </a:ext>
            </a:extLst>
          </p:cNvPr>
          <p:cNvPicPr>
            <a:picLocks noChangeAspect="1"/>
          </p:cNvPicPr>
          <p:nvPr/>
        </p:nvPicPr>
        <p:blipFill>
          <a:blip r:embed="rId4"/>
          <a:stretch>
            <a:fillRect/>
          </a:stretch>
        </p:blipFill>
        <p:spPr>
          <a:xfrm>
            <a:off x="1152154" y="1825624"/>
            <a:ext cx="5413184" cy="3635375"/>
          </a:xfrm>
          <a:prstGeom prst="rect">
            <a:avLst/>
          </a:prstGeom>
        </p:spPr>
      </p:pic>
    </p:spTree>
    <p:extLst>
      <p:ext uri="{BB962C8B-B14F-4D97-AF65-F5344CB8AC3E}">
        <p14:creationId xmlns:p14="http://schemas.microsoft.com/office/powerpoint/2010/main" val="124228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Forecast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House Speaker Jose </a:t>
            </a:r>
            <a:r>
              <a:rPr lang="en-US" dirty="0" err="1" smtClean="0"/>
              <a:t>Oliva</a:t>
            </a:r>
            <a:r>
              <a:rPr lang="en-US" dirty="0" smtClean="0"/>
              <a:t> has made APRN Autonomous Practice a top priority for the 2020 legislative session.</a:t>
            </a:r>
          </a:p>
          <a:p>
            <a:pPr marL="0" indent="0">
              <a:buNone/>
            </a:pPr>
            <a:r>
              <a:rPr lang="en-US" dirty="0" smtClean="0"/>
              <a:t>Last year Speaker </a:t>
            </a:r>
            <a:r>
              <a:rPr lang="en-US" dirty="0" err="1" smtClean="0"/>
              <a:t>Oliva</a:t>
            </a:r>
            <a:r>
              <a:rPr lang="en-US" dirty="0" smtClean="0"/>
              <a:t> had two top healthcare priorities (Certificate of Need Removal, and Importing of Pharmaceuticals from Canada) get signed into law despite not getting through Senate Committees. </a:t>
            </a:r>
          </a:p>
          <a:p>
            <a:pPr marL="0" indent="0">
              <a:buNone/>
            </a:pPr>
            <a:r>
              <a:rPr lang="en-US" dirty="0" smtClean="0"/>
              <a:t>Senator Jeff </a:t>
            </a:r>
            <a:r>
              <a:rPr lang="en-US" dirty="0" err="1" smtClean="0"/>
              <a:t>Brandes</a:t>
            </a:r>
            <a:r>
              <a:rPr lang="en-US" dirty="0" smtClean="0"/>
              <a:t> has agreed to champion the APRN Autonomous Practice bill again. </a:t>
            </a:r>
          </a:p>
          <a:p>
            <a:pPr marL="0" indent="0">
              <a:buNone/>
            </a:pPr>
            <a:r>
              <a:rPr lang="en-US" dirty="0" smtClean="0"/>
              <a:t>Possible OPAGGA study to show increase workforce shortage between 2020-2030.</a:t>
            </a:r>
          </a:p>
        </p:txBody>
      </p:sp>
    </p:spTree>
    <p:extLst>
      <p:ext uri="{BB962C8B-B14F-4D97-AF65-F5344CB8AC3E}">
        <p14:creationId xmlns:p14="http://schemas.microsoft.com/office/powerpoint/2010/main" val="43043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APRN Advocacy Month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IT? AND WHY?</a:t>
            </a:r>
          </a:p>
          <a:p>
            <a:r>
              <a:rPr lang="en-US" dirty="0" smtClean="0"/>
              <a:t>The Florida Coalition of Advanced Practice Nurses is declaring August as APRN Advocacy Month. </a:t>
            </a:r>
          </a:p>
          <a:p>
            <a:r>
              <a:rPr lang="en-US" dirty="0" smtClean="0"/>
              <a:t>This is an effort to get all APRNs/APRN Organizations to meet with as many legislators (House and Senate) during the month of August to educate them on the benefits of autonomous APRN practice, and prepare them for the upcoming legislative session (Jan 2020).</a:t>
            </a:r>
          </a:p>
          <a:p>
            <a:r>
              <a:rPr lang="en-US" dirty="0" smtClean="0"/>
              <a:t>The Senate actually starts Committee Meetings up again in Sept 2019 so it would be optimal to speak to as many Senators as possible before then (especially those on the Senate Healthcare Committees).</a:t>
            </a:r>
            <a:endParaRPr lang="en-US" dirty="0"/>
          </a:p>
        </p:txBody>
      </p:sp>
    </p:spTree>
    <p:extLst>
      <p:ext uri="{BB962C8B-B14F-4D97-AF65-F5344CB8AC3E}">
        <p14:creationId xmlns:p14="http://schemas.microsoft.com/office/powerpoint/2010/main" val="202692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APRN Advocacy Month </a:t>
            </a:r>
          </a:p>
        </p:txBody>
      </p:sp>
      <p:sp>
        <p:nvSpPr>
          <p:cNvPr id="3" name="Content Placeholder 2"/>
          <p:cNvSpPr>
            <a:spLocks noGrp="1"/>
          </p:cNvSpPr>
          <p:nvPr>
            <p:ph idx="1"/>
          </p:nvPr>
        </p:nvSpPr>
        <p:spPr/>
        <p:txBody>
          <a:bodyPr>
            <a:normAutofit fontScale="85000" lnSpcReduction="20000"/>
          </a:bodyPr>
          <a:lstStyle/>
          <a:p>
            <a:r>
              <a:rPr lang="en-US" dirty="0" smtClean="0"/>
              <a:t>WHAT DO WE DO NEXT?</a:t>
            </a:r>
          </a:p>
          <a:p>
            <a:r>
              <a:rPr lang="en-US" dirty="0" smtClean="0"/>
              <a:t>Contact your local House and Senate representatives to set up appointments any time during the month of August. You can also contact your State Association to let them know that you’d like to attend an appointment and they will be happy to help you with that.</a:t>
            </a:r>
          </a:p>
          <a:p>
            <a:r>
              <a:rPr lang="en-US" dirty="0" smtClean="0"/>
              <a:t>It’s optimal to have more than one APRN at an appointment so after you’ve made your appointment please let your State Association know so we can track and share that appointment with other APRNs who might be interested in attending.</a:t>
            </a:r>
          </a:p>
          <a:p>
            <a:r>
              <a:rPr lang="en-US" dirty="0" smtClean="0"/>
              <a:t>Make sure to take photos that we can share/highlight on social media and other communication forums to let others know about August APRN Advocacy Month and Autonomous APRN Practice legislation that’s on the horizon.</a:t>
            </a:r>
          </a:p>
        </p:txBody>
      </p:sp>
    </p:spTree>
    <p:extLst>
      <p:ext uri="{BB962C8B-B14F-4D97-AF65-F5344CB8AC3E}">
        <p14:creationId xmlns:p14="http://schemas.microsoft.com/office/powerpoint/2010/main" val="272432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APRN Advocacy Month </a:t>
            </a:r>
          </a:p>
        </p:txBody>
      </p:sp>
      <p:sp>
        <p:nvSpPr>
          <p:cNvPr id="3" name="Content Placeholder 2"/>
          <p:cNvSpPr>
            <a:spLocks noGrp="1"/>
          </p:cNvSpPr>
          <p:nvPr>
            <p:ph idx="1"/>
          </p:nvPr>
        </p:nvSpPr>
        <p:spPr/>
        <p:txBody>
          <a:bodyPr>
            <a:normAutofit lnSpcReduction="10000"/>
          </a:bodyPr>
          <a:lstStyle/>
          <a:p>
            <a:r>
              <a:rPr lang="en-US" dirty="0" smtClean="0"/>
              <a:t>The Florida Coalition of APNs and your State Association can provide you with education and handout(s) for your appointment visits.</a:t>
            </a:r>
          </a:p>
          <a:p>
            <a:r>
              <a:rPr lang="en-US" dirty="0" smtClean="0"/>
              <a:t>Please plan on attending our webinar on Tuesday July 30</a:t>
            </a:r>
            <a:r>
              <a:rPr lang="en-US" baseline="30000" dirty="0" smtClean="0"/>
              <a:t>th</a:t>
            </a:r>
            <a:r>
              <a:rPr lang="en-US" dirty="0" smtClean="0"/>
              <a:t> at 7:30pm.</a:t>
            </a:r>
          </a:p>
          <a:p>
            <a:r>
              <a:rPr lang="en-US" dirty="0" smtClean="0"/>
              <a:t>This webinar will cover the following topics: How to Talk with Your Legislator about APRN Autonomous Practice, Legislative Talking Points, Legislative Appointment Schedule, and Strategy Execution).</a:t>
            </a:r>
          </a:p>
          <a:p>
            <a:r>
              <a:rPr lang="en-US" dirty="0" smtClean="0"/>
              <a:t>We will also cover 4 themes during August APRN Advocacy Month through social media and other communication forums to help highlight APRN Autonomous Practice. </a:t>
            </a:r>
            <a:endParaRPr lang="en-US" dirty="0"/>
          </a:p>
        </p:txBody>
      </p:sp>
    </p:spTree>
    <p:extLst>
      <p:ext uri="{BB962C8B-B14F-4D97-AF65-F5344CB8AC3E}">
        <p14:creationId xmlns:p14="http://schemas.microsoft.com/office/powerpoint/2010/main" val="317756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of August APRN Advocacy Month</a:t>
            </a:r>
            <a:endParaRPr lang="en-US" dirty="0"/>
          </a:p>
        </p:txBody>
      </p:sp>
      <p:sp>
        <p:nvSpPr>
          <p:cNvPr id="3" name="Content Placeholder 2"/>
          <p:cNvSpPr>
            <a:spLocks noGrp="1"/>
          </p:cNvSpPr>
          <p:nvPr>
            <p:ph idx="1"/>
          </p:nvPr>
        </p:nvSpPr>
        <p:spPr/>
        <p:txBody>
          <a:bodyPr>
            <a:normAutofit lnSpcReduction="10000"/>
          </a:bodyPr>
          <a:lstStyle/>
          <a:p>
            <a:r>
              <a:rPr lang="en-US" dirty="0" smtClean="0"/>
              <a:t>Week of 8/5 </a:t>
            </a:r>
            <a:r>
              <a:rPr lang="mr-IN" dirty="0" smtClean="0"/>
              <a:t>–</a:t>
            </a:r>
            <a:r>
              <a:rPr lang="en-US" dirty="0" smtClean="0"/>
              <a:t> APRN Roles</a:t>
            </a:r>
          </a:p>
          <a:p>
            <a:r>
              <a:rPr lang="en-US" dirty="0" smtClean="0"/>
              <a:t>Week of 8/12 </a:t>
            </a:r>
            <a:r>
              <a:rPr lang="mr-IN" dirty="0" smtClean="0"/>
              <a:t>–</a:t>
            </a:r>
            <a:r>
              <a:rPr lang="en-US" dirty="0" smtClean="0"/>
              <a:t> APRN Safety</a:t>
            </a:r>
          </a:p>
          <a:p>
            <a:r>
              <a:rPr lang="en-US" dirty="0" smtClean="0"/>
              <a:t>Week of 8/19 </a:t>
            </a:r>
            <a:r>
              <a:rPr lang="mr-IN" dirty="0" smtClean="0"/>
              <a:t>–</a:t>
            </a:r>
            <a:r>
              <a:rPr lang="en-US" dirty="0" smtClean="0"/>
              <a:t> APRN Outcomes</a:t>
            </a:r>
          </a:p>
          <a:p>
            <a:r>
              <a:rPr lang="en-US" dirty="0" smtClean="0"/>
              <a:t>Week of 8/26 </a:t>
            </a:r>
            <a:r>
              <a:rPr lang="mr-IN" dirty="0" smtClean="0"/>
              <a:t>–</a:t>
            </a:r>
            <a:r>
              <a:rPr lang="en-US" dirty="0" smtClean="0"/>
              <a:t> APRN Autonomous Practice/Economics</a:t>
            </a:r>
          </a:p>
          <a:p>
            <a:endParaRPr lang="en-US" dirty="0"/>
          </a:p>
          <a:p>
            <a:r>
              <a:rPr lang="en-US" dirty="0" smtClean="0"/>
              <a:t>Let’s make sure we spread the word about APRNs to as many legislators as possible and help encourage legislation that would assist giving Floridians greater access to high quality, affordable care.</a:t>
            </a:r>
            <a:endParaRPr lang="en-US" dirty="0"/>
          </a:p>
        </p:txBody>
      </p:sp>
    </p:spTree>
    <p:extLst>
      <p:ext uri="{BB962C8B-B14F-4D97-AF65-F5344CB8AC3E}">
        <p14:creationId xmlns:p14="http://schemas.microsoft.com/office/powerpoint/2010/main" val="245975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r>
              <a:rPr lang="mr-IN" dirty="0" smtClean="0"/>
              <a:t>…</a:t>
            </a:r>
            <a:endParaRPr lang="en-US" dirty="0"/>
          </a:p>
        </p:txBody>
      </p:sp>
      <p:sp>
        <p:nvSpPr>
          <p:cNvPr id="3" name="Content Placeholder 2"/>
          <p:cNvSpPr>
            <a:spLocks noGrp="1"/>
          </p:cNvSpPr>
          <p:nvPr>
            <p:ph idx="1"/>
          </p:nvPr>
        </p:nvSpPr>
        <p:spPr/>
        <p:txBody>
          <a:bodyPr/>
          <a:lstStyle/>
          <a:p>
            <a:r>
              <a:rPr lang="en-US" dirty="0" smtClean="0"/>
              <a:t>????????????????????????????????????????????????????????</a:t>
            </a:r>
          </a:p>
          <a:p>
            <a:endParaRPr lang="en-US" dirty="0"/>
          </a:p>
          <a:p>
            <a:r>
              <a:rPr lang="en-US" dirty="0" smtClean="0"/>
              <a:t>Don’t forget to attend August APRN Advocacy Month Webinar Part 2 on Tuesday 7/30 at 7:30pm! Look for emails from your State Association with Zoom Meeting details and call-in info!</a:t>
            </a:r>
            <a:endParaRPr lang="en-US" dirty="0"/>
          </a:p>
        </p:txBody>
      </p:sp>
    </p:spTree>
    <p:extLst>
      <p:ext uri="{BB962C8B-B14F-4D97-AF65-F5344CB8AC3E}">
        <p14:creationId xmlns:p14="http://schemas.microsoft.com/office/powerpoint/2010/main" val="10362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BAFC7-ED5B-4EB1-878D-5B4414982E87}"/>
              </a:ext>
            </a:extLst>
          </p:cNvPr>
          <p:cNvSpPr>
            <a:spLocks noGrp="1"/>
          </p:cNvSpPr>
          <p:nvPr>
            <p:ph type="title"/>
          </p:nvPr>
        </p:nvSpPr>
        <p:spPr/>
        <p:txBody>
          <a:bodyPr/>
          <a:lstStyle/>
          <a:p>
            <a:endParaRPr lang="en-US"/>
          </a:p>
        </p:txBody>
      </p:sp>
      <p:sp>
        <p:nvSpPr>
          <p:cNvPr id="5" name="Title 1">
            <a:extLst>
              <a:ext uri="{FF2B5EF4-FFF2-40B4-BE49-F238E27FC236}">
                <a16:creationId xmlns="" xmlns:a16="http://schemas.microsoft.com/office/drawing/2014/main" id="{4E3FA918-C1AB-46EC-BD87-45BED43840A6}"/>
              </a:ext>
            </a:extLst>
          </p:cNvPr>
          <p:cNvSpPr>
            <a:spLocks noGrp="1"/>
          </p:cNvSpPr>
          <p:nvPr>
            <p:ph idx="1"/>
          </p:nvPr>
        </p:nvSpPr>
        <p:spPr>
          <a:xfrm>
            <a:off x="0" y="6296628"/>
            <a:ext cx="12192000" cy="553474"/>
          </a:xfrm>
          <a:solidFill>
            <a:schemeClr val="bg1"/>
          </a:solidFill>
        </p:spPr>
        <p:txBody>
          <a:bodyPr>
            <a:normAutofit/>
          </a:bodyPr>
          <a:lstStyle/>
          <a:p>
            <a:pPr marL="0" indent="0" algn="ctr">
              <a:buNone/>
            </a:pPr>
            <a:r>
              <a:rPr lang="en-US" sz="2400" b="1" u="sng" dirty="0">
                <a:solidFill>
                  <a:schemeClr val="accent6">
                    <a:lumMod val="50000"/>
                  </a:schemeClr>
                </a:solidFill>
                <a:latin typeface="+mj-lt"/>
              </a:rPr>
              <a:t>How An Idea Becomes Law –FL HOUSE</a:t>
            </a:r>
          </a:p>
        </p:txBody>
      </p:sp>
      <p:pic>
        <p:nvPicPr>
          <p:cNvPr id="6" name="Picture 5">
            <a:extLst>
              <a:ext uri="{FF2B5EF4-FFF2-40B4-BE49-F238E27FC236}">
                <a16:creationId xmlns="" xmlns:a16="http://schemas.microsoft.com/office/drawing/2014/main" id="{9EB4F8BE-A14E-4C06-BCB3-732205EE665C}"/>
              </a:ext>
            </a:extLst>
          </p:cNvPr>
          <p:cNvPicPr>
            <a:picLocks noChangeAspect="1"/>
          </p:cNvPicPr>
          <p:nvPr/>
        </p:nvPicPr>
        <p:blipFill rotWithShape="1">
          <a:blip r:embed="rId2"/>
          <a:srcRect t="9278"/>
          <a:stretch/>
        </p:blipFill>
        <p:spPr>
          <a:xfrm>
            <a:off x="0" y="1"/>
            <a:ext cx="12192000" cy="6296628"/>
          </a:xfrm>
          <a:prstGeom prst="rect">
            <a:avLst/>
          </a:prstGeom>
        </p:spPr>
      </p:pic>
      <p:sp>
        <p:nvSpPr>
          <p:cNvPr id="7" name="TextBox 6">
            <a:extLst>
              <a:ext uri="{FF2B5EF4-FFF2-40B4-BE49-F238E27FC236}">
                <a16:creationId xmlns="" xmlns:a16="http://schemas.microsoft.com/office/drawing/2014/main" id="{E9F08D13-5FA5-408E-95DD-47DDC1C30F7E}"/>
              </a:ext>
            </a:extLst>
          </p:cNvPr>
          <p:cNvSpPr txBox="1"/>
          <p:nvPr/>
        </p:nvSpPr>
        <p:spPr>
          <a:xfrm>
            <a:off x="223295" y="1523376"/>
            <a:ext cx="7789762" cy="106487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5691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61265"/>
            <a:ext cx="12191999" cy="584377"/>
          </a:xfrm>
          <a:solidFill>
            <a:schemeClr val="bg1"/>
          </a:solidFill>
        </p:spPr>
        <p:txBody>
          <a:bodyPr>
            <a:normAutofit/>
          </a:bodyPr>
          <a:lstStyle/>
          <a:p>
            <a:pPr algn="ctr"/>
            <a:r>
              <a:rPr lang="en-US" sz="2400" b="1" u="sng" dirty="0">
                <a:solidFill>
                  <a:schemeClr val="accent6">
                    <a:lumMod val="50000"/>
                  </a:schemeClr>
                </a:solidFill>
              </a:rPr>
              <a:t>How An Idea Becomes Law –FL SENATE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descr="idea-to-law PP.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 y="12358"/>
            <a:ext cx="12192000" cy="6248907"/>
          </a:xfrm>
          <a:prstGeom prst="rect">
            <a:avLst/>
          </a:prstGeom>
          <a:noFill/>
        </p:spPr>
      </p:pic>
    </p:spTree>
    <p:extLst>
      <p:ext uri="{BB962C8B-B14F-4D97-AF65-F5344CB8AC3E}">
        <p14:creationId xmlns:p14="http://schemas.microsoft.com/office/powerpoint/2010/main" val="87035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House Bill 821 (2019)</a:t>
            </a:r>
          </a:p>
        </p:txBody>
      </p:sp>
      <p:sp>
        <p:nvSpPr>
          <p:cNvPr id="3" name="Content Placeholder 2"/>
          <p:cNvSpPr>
            <a:spLocks noGrp="1"/>
          </p:cNvSpPr>
          <p:nvPr>
            <p:ph idx="1"/>
          </p:nvPr>
        </p:nvSpPr>
        <p:spPr>
          <a:xfrm>
            <a:off x="296883" y="1825625"/>
            <a:ext cx="11709070" cy="3635017"/>
          </a:xfrm>
        </p:spPr>
        <p:txBody>
          <a:bodyPr>
            <a:normAutofit fontScale="85000" lnSpcReduction="20000"/>
          </a:bodyPr>
          <a:lstStyle/>
          <a:p>
            <a:pPr marL="0" indent="0">
              <a:buNone/>
            </a:pPr>
            <a:r>
              <a:rPr lang="en-US" dirty="0"/>
              <a:t>Filed by Representative Cary Pigman.</a:t>
            </a:r>
          </a:p>
          <a:p>
            <a:pPr marL="0" indent="0">
              <a:buNone/>
            </a:pPr>
            <a:endParaRPr lang="en-US" dirty="0"/>
          </a:p>
          <a:p>
            <a:pPr marL="0" indent="0">
              <a:buNone/>
            </a:pPr>
            <a:r>
              <a:rPr lang="en-US" dirty="0"/>
              <a:t>Would have granted “independent practice” to APRNs who meet the following requirements and who registered with the Board of Nursing:</a:t>
            </a:r>
          </a:p>
          <a:p>
            <a:pPr marL="914400"/>
            <a:r>
              <a:rPr lang="en-US" dirty="0"/>
              <a:t>The APRN must have an active, unencumbered license to practice as an APRN in Florida and not have been subject to disciplinary action in Florida or any other state within the past 5 years</a:t>
            </a:r>
          </a:p>
          <a:p>
            <a:pPr marL="914400"/>
            <a:r>
              <a:rPr lang="en-US" dirty="0"/>
              <a:t>The APRN must have completed at least 2,000 clinical practice hours or clinical instruction hours while practicing as an APRN under the supervision of a MD or DO with an unencumbered license, or the APRN must have completed a graduate-level course in pharmacology. </a:t>
            </a:r>
          </a:p>
        </p:txBody>
      </p:sp>
    </p:spTree>
    <p:extLst>
      <p:ext uri="{BB962C8B-B14F-4D97-AF65-F5344CB8AC3E}">
        <p14:creationId xmlns:p14="http://schemas.microsoft.com/office/powerpoint/2010/main" val="24960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House Bill 821 (2019) </a:t>
            </a:r>
            <a:r>
              <a:rPr lang="en-US" sz="1800" dirty="0"/>
              <a:t>Continued</a:t>
            </a:r>
            <a:endParaRPr lang="en-US" dirty="0"/>
          </a:p>
        </p:txBody>
      </p:sp>
      <p:sp>
        <p:nvSpPr>
          <p:cNvPr id="3" name="Content Placeholder 2"/>
          <p:cNvSpPr>
            <a:spLocks noGrp="1"/>
          </p:cNvSpPr>
          <p:nvPr>
            <p:ph idx="1"/>
          </p:nvPr>
        </p:nvSpPr>
        <p:spPr>
          <a:xfrm>
            <a:off x="486888" y="1825625"/>
            <a:ext cx="10866912" cy="3635017"/>
          </a:xfrm>
        </p:spPr>
        <p:txBody>
          <a:bodyPr>
            <a:normAutofit/>
          </a:bodyPr>
          <a:lstStyle/>
          <a:p>
            <a:r>
              <a:rPr lang="en-US" sz="2400" dirty="0"/>
              <a:t>The Board of Nursing would register APRNs who meet the stated qualifications for independent practice and that APRN would have received an independent practice license (by role).</a:t>
            </a:r>
          </a:p>
          <a:p>
            <a:r>
              <a:rPr lang="en-US" sz="2400" dirty="0"/>
              <a:t>Independent APRNs would have had to renew their licenses every 2 years and take 10 hours of continuing education in addition to the 30 hours required for licensee renewal. </a:t>
            </a:r>
          </a:p>
          <a:p>
            <a:r>
              <a:rPr lang="en-US" sz="2400" dirty="0"/>
              <a:t>The bill required independent APRNs to report adverse incidents involving controlled substances.</a:t>
            </a:r>
          </a:p>
        </p:txBody>
      </p:sp>
    </p:spTree>
    <p:extLst>
      <p:ext uri="{BB962C8B-B14F-4D97-AF65-F5344CB8AC3E}">
        <p14:creationId xmlns:p14="http://schemas.microsoft.com/office/powerpoint/2010/main" val="224809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34" y="2003755"/>
            <a:ext cx="11033166" cy="3635017"/>
          </a:xfrm>
        </p:spPr>
        <p:txBody>
          <a:bodyPr>
            <a:normAutofit/>
          </a:bodyPr>
          <a:lstStyle/>
          <a:p>
            <a:r>
              <a:rPr lang="en-US" sz="2400" dirty="0"/>
              <a:t>Stated that the Board of Nursing “may” establish an advisory committee made up of 3 APRNs, 3 physicians appointed by the Board of Medicine, and Surgeon General or designee, “to make evidence-based recommendations about medical acts that an independent practice APRN may perform.”</a:t>
            </a:r>
          </a:p>
          <a:p>
            <a:endParaRPr lang="en-US" sz="2400" dirty="0"/>
          </a:p>
          <a:p>
            <a:r>
              <a:rPr lang="en-US" sz="2400" dirty="0"/>
              <a:t>The Board of Nursing “must act on” the Committee’s recommendations within 90 days following submission.  </a:t>
            </a:r>
          </a:p>
        </p:txBody>
      </p:sp>
      <p:sp>
        <p:nvSpPr>
          <p:cNvPr id="5" name="Title 1">
            <a:extLst>
              <a:ext uri="{FF2B5EF4-FFF2-40B4-BE49-F238E27FC236}">
                <a16:creationId xmlns="" xmlns:a16="http://schemas.microsoft.com/office/drawing/2014/main" id="{525E4F98-21AB-4EBD-A6F0-685377D6B2F9}"/>
              </a:ext>
            </a:extLst>
          </p:cNvPr>
          <p:cNvSpPr txBox="1">
            <a:spLocks/>
          </p:cNvSpPr>
          <p:nvPr/>
        </p:nvSpPr>
        <p:spPr>
          <a:xfrm>
            <a:off x="990600" y="3631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House Bill 821 (2019) </a:t>
            </a:r>
            <a:r>
              <a:rPr lang="en-US" sz="1800" dirty="0"/>
              <a:t>Continued</a:t>
            </a:r>
            <a:endParaRPr lang="en-US" dirty="0"/>
          </a:p>
        </p:txBody>
      </p:sp>
    </p:spTree>
    <p:extLst>
      <p:ext uri="{BB962C8B-B14F-4D97-AF65-F5344CB8AC3E}">
        <p14:creationId xmlns:p14="http://schemas.microsoft.com/office/powerpoint/2010/main" val="256819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387" y="1825625"/>
            <a:ext cx="10914413" cy="3635017"/>
          </a:xfrm>
        </p:spPr>
        <p:txBody>
          <a:bodyPr>
            <a:noAutofit/>
          </a:bodyPr>
          <a:lstStyle/>
          <a:p>
            <a:pPr marL="0" indent="0">
              <a:buNone/>
            </a:pPr>
            <a:r>
              <a:rPr lang="en-US" sz="2000" dirty="0"/>
              <a:t>The bill would have added several grounds for disciplinary action against independent practice APRNs, which are taken nearly verbatim from Chapters 458 and 459 (statutes regulating MD and DO practice), for acts including:</a:t>
            </a:r>
          </a:p>
          <a:p>
            <a:pPr marL="855663"/>
            <a:r>
              <a:rPr lang="en-US" sz="2000" dirty="0"/>
              <a:t>Paying or receiving a commission, bribe or kickback, or engaging in split-fee arrangements, for referring patients to a provider or facility.</a:t>
            </a:r>
          </a:p>
          <a:p>
            <a:pPr marL="855663"/>
            <a:r>
              <a:rPr lang="en-US" sz="2000" dirty="0"/>
              <a:t>Exercising influence within a patient relationship to engage a patient in sexual activity.</a:t>
            </a:r>
          </a:p>
          <a:p>
            <a:pPr marL="855663"/>
            <a:r>
              <a:rPr lang="en-US" sz="2000" dirty="0"/>
              <a:t>Making a deceptive, untrue or fraudulent representations related to advanced nursing practice.</a:t>
            </a:r>
          </a:p>
          <a:p>
            <a:pPr marL="855663"/>
            <a:r>
              <a:rPr lang="en-US" sz="2000" dirty="0"/>
              <a:t>Experimentation on a human subject.</a:t>
            </a:r>
          </a:p>
          <a:p>
            <a:pPr marL="855663"/>
            <a:r>
              <a:rPr lang="en-US" sz="2000" dirty="0"/>
              <a:t>Delegating professional responsibilities to a person the APRN knows or has reason to believe is not qualified to perform.</a:t>
            </a:r>
          </a:p>
        </p:txBody>
      </p:sp>
      <p:sp>
        <p:nvSpPr>
          <p:cNvPr id="7" name="Title 1">
            <a:extLst>
              <a:ext uri="{FF2B5EF4-FFF2-40B4-BE49-F238E27FC236}">
                <a16:creationId xmlns="" xmlns:a16="http://schemas.microsoft.com/office/drawing/2014/main" id="{422817B0-97BE-4BA6-ADF8-7B8057CAB9DC}"/>
              </a:ext>
            </a:extLst>
          </p:cNvPr>
          <p:cNvSpPr>
            <a:spLocks noGrp="1"/>
          </p:cNvSpPr>
          <p:nvPr>
            <p:ph type="title"/>
          </p:nvPr>
        </p:nvSpPr>
        <p:spPr>
          <a:xfrm>
            <a:off x="838200" y="365125"/>
            <a:ext cx="10515600" cy="1325563"/>
          </a:xfrm>
        </p:spPr>
        <p:txBody>
          <a:bodyPr/>
          <a:lstStyle/>
          <a:p>
            <a:pPr algn="ctr"/>
            <a:r>
              <a:rPr lang="en-US" dirty="0"/>
              <a:t>House Bill 821 (2019) </a:t>
            </a:r>
            <a:r>
              <a:rPr lang="en-US" sz="1800" dirty="0"/>
              <a:t>Continued</a:t>
            </a:r>
            <a:endParaRPr lang="en-US" dirty="0"/>
          </a:p>
        </p:txBody>
      </p:sp>
    </p:spTree>
    <p:extLst>
      <p:ext uri="{BB962C8B-B14F-4D97-AF65-F5344CB8AC3E}">
        <p14:creationId xmlns:p14="http://schemas.microsoft.com/office/powerpoint/2010/main" val="319425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825625"/>
            <a:ext cx="11056917" cy="3635017"/>
          </a:xfrm>
        </p:spPr>
        <p:txBody>
          <a:bodyPr/>
          <a:lstStyle/>
          <a:p>
            <a:pPr marL="0" indent="0">
              <a:buNone/>
            </a:pPr>
            <a:r>
              <a:rPr lang="en-US" dirty="0"/>
              <a:t>Tuesday March 12</a:t>
            </a:r>
            <a:r>
              <a:rPr lang="en-US" baseline="30000" dirty="0"/>
              <a:t>th</a:t>
            </a:r>
            <a:r>
              <a:rPr lang="en-US" dirty="0"/>
              <a:t> at the House Health Policy Subcommittee Meeting there was a new amendment added to the bill.</a:t>
            </a:r>
          </a:p>
          <a:p>
            <a:pPr marL="0" indent="0">
              <a:buNone/>
            </a:pPr>
            <a:endParaRPr lang="en-US" dirty="0"/>
          </a:p>
          <a:p>
            <a:r>
              <a:rPr lang="en-US" dirty="0"/>
              <a:t>The amendment changes the word “independent” to “autonomous”, and added “autonomous Physician Assistants” to the bill. Therefore, as the bill currently stands it would create both “autonomous APRNs” and “autonomous PAs” in the FL Statute.</a:t>
            </a:r>
          </a:p>
        </p:txBody>
      </p:sp>
      <p:sp>
        <p:nvSpPr>
          <p:cNvPr id="6" name="Title 1">
            <a:extLst>
              <a:ext uri="{FF2B5EF4-FFF2-40B4-BE49-F238E27FC236}">
                <a16:creationId xmlns="" xmlns:a16="http://schemas.microsoft.com/office/drawing/2014/main" id="{0AA92F1F-EC58-43E0-AF54-30577B78868D}"/>
              </a:ext>
            </a:extLst>
          </p:cNvPr>
          <p:cNvSpPr>
            <a:spLocks noGrp="1"/>
          </p:cNvSpPr>
          <p:nvPr>
            <p:ph type="title"/>
          </p:nvPr>
        </p:nvSpPr>
        <p:spPr>
          <a:xfrm>
            <a:off x="838200" y="365125"/>
            <a:ext cx="10515600" cy="1325563"/>
          </a:xfrm>
        </p:spPr>
        <p:txBody>
          <a:bodyPr/>
          <a:lstStyle/>
          <a:p>
            <a:pPr algn="ctr"/>
            <a:r>
              <a:rPr lang="en-US" dirty="0"/>
              <a:t>House Bill 821 (2019) </a:t>
            </a:r>
            <a:r>
              <a:rPr lang="en-US" sz="1800" dirty="0"/>
              <a:t>SURPRISE AMENDMENT</a:t>
            </a:r>
            <a:endParaRPr lang="en-US" dirty="0"/>
          </a:p>
        </p:txBody>
      </p:sp>
      <p:pic>
        <p:nvPicPr>
          <p:cNvPr id="7" name="Picture 6">
            <a:extLst>
              <a:ext uri="{FF2B5EF4-FFF2-40B4-BE49-F238E27FC236}">
                <a16:creationId xmlns="" xmlns:a16="http://schemas.microsoft.com/office/drawing/2014/main" id="{85113D9A-986D-4F02-8514-FDC83157D88F}"/>
              </a:ext>
            </a:extLst>
          </p:cNvPr>
          <p:cNvPicPr>
            <a:picLocks noChangeAspect="1"/>
          </p:cNvPicPr>
          <p:nvPr/>
        </p:nvPicPr>
        <p:blipFill>
          <a:blip r:embed="rId2"/>
          <a:stretch>
            <a:fillRect/>
          </a:stretch>
        </p:blipFill>
        <p:spPr>
          <a:xfrm>
            <a:off x="10244447" y="5153891"/>
            <a:ext cx="1947553" cy="1704109"/>
          </a:xfrm>
          <a:prstGeom prst="rect">
            <a:avLst/>
          </a:prstGeom>
        </p:spPr>
      </p:pic>
    </p:spTree>
    <p:extLst>
      <p:ext uri="{BB962C8B-B14F-4D97-AF65-F5344CB8AC3E}">
        <p14:creationId xmlns:p14="http://schemas.microsoft.com/office/powerpoint/2010/main" val="2874632852"/>
      </p:ext>
    </p:extLst>
  </p:cSld>
  <p:clrMapOvr>
    <a:masterClrMapping/>
  </p:clrMapOvr>
</p:sld>
</file>

<file path=ppt/theme/theme1.xml><?xml version="1.0" encoding="utf-8"?>
<a:theme xmlns:a="http://schemas.openxmlformats.org/drawingml/2006/main" name="COALI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ITION" id="{31A3D501-A5D6-E546-8751-ACE0DA8C44AE}" vid="{A4AC2D87-C611-CF40-B187-DB5BCF0743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COALITION.potx</Template>
  <TotalTime>812</TotalTime>
  <Words>2158</Words>
  <Application>Microsoft Macintosh PowerPoint</Application>
  <PresentationFormat>Widescreen</PresentationFormat>
  <Paragraphs>229</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Mangal</vt:lpstr>
      <vt:lpstr>COALITION</vt:lpstr>
      <vt:lpstr>August Advocacy Month  Preparation Webinar Part I</vt:lpstr>
      <vt:lpstr>Brief Legislative Process Review How does an idea become a law in Florida?</vt:lpstr>
      <vt:lpstr>PowerPoint Presentation</vt:lpstr>
      <vt:lpstr>How An Idea Becomes Law –FL SENATE</vt:lpstr>
      <vt:lpstr>House Bill 821 (2019)</vt:lpstr>
      <vt:lpstr>House Bill 821 (2019) Continued</vt:lpstr>
      <vt:lpstr>PowerPoint Presentation</vt:lpstr>
      <vt:lpstr>House Bill 821 (2019) Continued</vt:lpstr>
      <vt:lpstr>House Bill 821 (2019) SURPRISE AMENDMENT</vt:lpstr>
      <vt:lpstr>House Bill 821 (2019) PROGRESS</vt:lpstr>
      <vt:lpstr>Senate Bill 972 (2019)          (WENT NOWHERE)</vt:lpstr>
      <vt:lpstr>Senate Bill 972 (2019) Continued</vt:lpstr>
      <vt:lpstr>Senate Bill 972 (2019) Continued</vt:lpstr>
      <vt:lpstr>What did we do to push our agenda?</vt:lpstr>
      <vt:lpstr>2019 Legislative Autopsy – What happened?</vt:lpstr>
      <vt:lpstr>2019 Legislative Opposition</vt:lpstr>
      <vt:lpstr>2019 Legislative Opposition</vt:lpstr>
      <vt:lpstr>2019 Legislative Opposition</vt:lpstr>
      <vt:lpstr>2019 Legislative Leadership</vt:lpstr>
      <vt:lpstr>2019 Legislative Leadership</vt:lpstr>
      <vt:lpstr>How do we move forward?</vt:lpstr>
      <vt:lpstr>Legislative Forecast</vt:lpstr>
      <vt:lpstr>August APRN Advocacy Month </vt:lpstr>
      <vt:lpstr>August APRN Advocacy Month </vt:lpstr>
      <vt:lpstr>August APRN Advocacy Month </vt:lpstr>
      <vt:lpstr>Themes of August APRN Advocacy Month</vt:lpstr>
      <vt:lpstr>Questions…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Briggs</dc:creator>
  <cp:lastModifiedBy>Edward Briggs</cp:lastModifiedBy>
  <cp:revision>39</cp:revision>
  <dcterms:created xsi:type="dcterms:W3CDTF">2019-02-24T17:31:15Z</dcterms:created>
  <dcterms:modified xsi:type="dcterms:W3CDTF">2019-07-17T00:29:13Z</dcterms:modified>
</cp:coreProperties>
</file>